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embeddedFontLst>
    <p:embeddedFont>
      <p:font typeface="Anton"/>
      <p:regular r:id="rId73"/>
    </p:embeddedFont>
    <p:embeddedFont>
      <p:font typeface="Lato"/>
      <p:regular r:id="rId74"/>
      <p:bold r:id="rId75"/>
      <p:italic r:id="rId76"/>
      <p:boldItalic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
      <p:font typeface="DM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5.xml"/><Relationship Id="rId86" Type="http://schemas.openxmlformats.org/officeDocument/2006/relationships/font" Target="fonts/DMSans-regular.fntdata"/><Relationship Id="rId41" Type="http://schemas.openxmlformats.org/officeDocument/2006/relationships/slide" Target="slides/slide34.xml"/><Relationship Id="rId85" Type="http://schemas.openxmlformats.org/officeDocument/2006/relationships/font" Target="fonts/HelveticaNeueLight-boldItalic.fntdata"/><Relationship Id="rId44" Type="http://schemas.openxmlformats.org/officeDocument/2006/relationships/slide" Target="slides/slide37.xml"/><Relationship Id="rId88" Type="http://schemas.openxmlformats.org/officeDocument/2006/relationships/font" Target="fonts/DMSans-italic.fntdata"/><Relationship Id="rId43" Type="http://schemas.openxmlformats.org/officeDocument/2006/relationships/slide" Target="slides/slide36.xml"/><Relationship Id="rId87" Type="http://schemas.openxmlformats.org/officeDocument/2006/relationships/font" Target="fonts/DMSans-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DMSans-boldItalic.fntdata"/><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nton-regular.fntdata"/><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Lato-bold.fntdata"/><Relationship Id="rId30" Type="http://schemas.openxmlformats.org/officeDocument/2006/relationships/slide" Target="slides/slide23.xml"/><Relationship Id="rId74" Type="http://schemas.openxmlformats.org/officeDocument/2006/relationships/font" Target="fonts/Lato-regular.fntdata"/><Relationship Id="rId33" Type="http://schemas.openxmlformats.org/officeDocument/2006/relationships/slide" Target="slides/slide26.xml"/><Relationship Id="rId77" Type="http://schemas.openxmlformats.org/officeDocument/2006/relationships/font" Target="fonts/Lato-boldItalic.fntdata"/><Relationship Id="rId32" Type="http://schemas.openxmlformats.org/officeDocument/2006/relationships/slide" Target="slides/slide25.xml"/><Relationship Id="rId76" Type="http://schemas.openxmlformats.org/officeDocument/2006/relationships/font" Target="fonts/Lato-italic.fntdata"/><Relationship Id="rId35" Type="http://schemas.openxmlformats.org/officeDocument/2006/relationships/slide" Target="slides/slide28.xml"/><Relationship Id="rId79" Type="http://schemas.openxmlformats.org/officeDocument/2006/relationships/font" Target="fonts/HelveticaNeue-bold.fntdata"/><Relationship Id="rId34" Type="http://schemas.openxmlformats.org/officeDocument/2006/relationships/slide" Target="slides/slide27.xml"/><Relationship Id="rId78" Type="http://schemas.openxmlformats.org/officeDocument/2006/relationships/font" Target="fonts/HelveticaNeue-regular.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360965a00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360965a00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360965a00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360965a00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360965a00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360965a00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360965a00_0_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360965a00_0_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360965a00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360965a00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360965a00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360965a00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360965a00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360965a00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360965a00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360965a00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360965a00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360965a00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360965a00_0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360965a00_0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360965a00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360965a00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360965a00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360965a00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360965a00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360965a00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360965a00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360965a00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360965a00_0_1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360965a00_0_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360965a00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360965a00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360965a00_0_1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f360965a00_0_1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360965a00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360965a00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360965a00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360965a00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360965a00_0_17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f360965a00_0_17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360965a00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360965a00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360965a00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360965a00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360965a00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360965a00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360965a00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f360965a00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360965a00_0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360965a00_0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7b284d3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37b284d3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360965a00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360965a00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360965a00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360965a00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360965a00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360965a00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360965a00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360965a00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360965a00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f360965a00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f360965a00_0_1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f360965a00_0_1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360965a00_0_1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f360965a00_0_1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360965a00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360965a00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360965a00_0_1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f360965a00_0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360965a00_0_1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360965a00_0_1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f360965a00_0_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f360965a00_0_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360965a00_0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f360965a00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360965a00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360965a00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f360965a00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f360965a00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360965a00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f360965a00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360965a00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360965a00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f360965a00_0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f360965a00_0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360965a00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f360965a00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360965a00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360965a00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f360965a00_0_1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f360965a00_0_1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360965a00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360965a00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f360965a00_0_1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f360965a00_0_1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360965a00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360965a00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Remarcar que el comando es el último:</a:t>
            </a:r>
            <a:endParaRPr/>
          </a:p>
          <a:p>
            <a:pPr indent="0" lvl="0" marL="0" rtl="0" algn="l">
              <a:spcBef>
                <a:spcPts val="0"/>
              </a:spcBef>
              <a:spcAft>
                <a:spcPts val="0"/>
              </a:spcAft>
              <a:buNone/>
            </a:pPr>
            <a:r>
              <a:rPr b="1" lang="en"/>
              <a:t>heroku git:remote -a &lt;nombre-del-proyecto-creado-en-heroku&gt;</a:t>
            </a:r>
            <a:endParaRPr b="1"/>
          </a:p>
          <a:p>
            <a:pPr indent="0" lvl="0" marL="0" rtl="0" algn="l">
              <a:spcBef>
                <a:spcPts val="0"/>
              </a:spcBef>
              <a:spcAft>
                <a:spcPts val="0"/>
              </a:spcAft>
              <a:buNone/>
            </a:pPr>
            <a:r>
              <a:rPr lang="en"/>
              <a:t>Y finalmente, para el deploy:</a:t>
            </a:r>
            <a:endParaRPr/>
          </a:p>
          <a:p>
            <a:pPr indent="0" lvl="0" marL="0" rtl="0" algn="l">
              <a:spcBef>
                <a:spcPts val="0"/>
              </a:spcBef>
              <a:spcAft>
                <a:spcPts val="0"/>
              </a:spcAft>
              <a:buNone/>
            </a:pPr>
            <a:r>
              <a:rPr b="1" lang="en"/>
              <a:t>git push heroku &lt;rama-que-quiero-publicar&gt; (en nuestro caso: master)</a:t>
            </a:r>
            <a:endParaRPr b="1"/>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360965a00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f360965a00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360965a00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360965a00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360965a00_0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360965a00_0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f360965a00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f360965a00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360965a00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360965a00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360965a00_0_20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f360965a00_0_2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360965a00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360965a00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360965a00_0_2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360965a00_0_2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f360965a00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f360965a00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360965a00_0_2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360965a00_0_2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360965a00_0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360965a00_0_2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360965a00_0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360965a00_0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360965a00_0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360965a00_0_2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360965a00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360965a00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360965a00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360965a00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360965a00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360965a00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02" name="Google Shape;102;p2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2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8" name="Shape 118"/>
        <p:cNvGrpSpPr/>
        <p:nvPr/>
      </p:nvGrpSpPr>
      <p:grpSpPr>
        <a:xfrm>
          <a:off x="0" y="0"/>
          <a:ext cx="0" cy="0"/>
          <a:chOff x="0" y="0"/>
          <a:chExt cx="0" cy="0"/>
        </a:xfrm>
      </p:grpSpPr>
      <p:pic>
        <p:nvPicPr>
          <p:cNvPr id="119" name="Google Shape;119;p3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2" name="Shape 122"/>
        <p:cNvGrpSpPr/>
        <p:nvPr/>
      </p:nvGrpSpPr>
      <p:grpSpPr>
        <a:xfrm>
          <a:off x="0" y="0"/>
          <a:ext cx="0" cy="0"/>
          <a:chOff x="0" y="0"/>
          <a:chExt cx="0" cy="0"/>
        </a:xfrm>
      </p:grpSpPr>
      <p:pic>
        <p:nvPicPr>
          <p:cNvPr id="123" name="Google Shape;123;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sp>
        <p:nvSpPr>
          <p:cNvPr id="125" name="Google Shape;125;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forwindows.org/" TargetMode="External"/><Relationship Id="rId4" Type="http://schemas.openxmlformats.org/officeDocument/2006/relationships/hyperlink" Target="https://git-scm.com/download/mac" TargetMode="External"/><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 TargetMode="External"/><Relationship Id="rId4" Type="http://schemas.openxmlformats.org/officeDocument/2006/relationships/image" Target="../media/image5.png"/><Relationship Id="rId5" Type="http://schemas.openxmlformats.org/officeDocument/2006/relationships/image" Target="../media/image24.png"/><Relationship Id="rId6" Type="http://schemas.openxmlformats.org/officeDocument/2006/relationships/image" Target="../media/image16.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image" Target="../media/image16.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35.png"/><Relationship Id="rId7" Type="http://schemas.openxmlformats.org/officeDocument/2006/relationships/image" Target="../media/image16.png"/><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hyperlink" Target="https://github.com/username/repositoryName.git" TargetMode="External"/><Relationship Id="rId5" Type="http://schemas.openxmlformats.org/officeDocument/2006/relationships/image" Target="../media/image34.png"/><Relationship Id="rId6" Type="http://schemas.openxmlformats.org/officeDocument/2006/relationships/image" Target="../media/image16.png"/><Relationship Id="rId7"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16.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16.png"/><Relationship Id="rId7"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8.png"/><Relationship Id="rId5" Type="http://schemas.openxmlformats.org/officeDocument/2006/relationships/image" Target="../media/image16.png"/><Relationship Id="rId6"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20.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50.png"/><Relationship Id="rId8"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31.png"/><Relationship Id="rId7"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51.png"/><Relationship Id="rId5" Type="http://schemas.openxmlformats.org/officeDocument/2006/relationships/image" Target="../media/image31.png"/><Relationship Id="rId6"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hyperlink" Target="https://github.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hyperlink" Target="https://coderhouse.hiringroom.com/job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57.png"/><Relationship Id="rId5" Type="http://schemas.openxmlformats.org/officeDocument/2006/relationships/hyperlink" Target="https://id.heroku.com/login" TargetMode="External"/><Relationship Id="rId6" Type="http://schemas.openxmlformats.org/officeDocument/2006/relationships/image" Target="../media/image5.png"/><Relationship Id="rId7" Type="http://schemas.openxmlformats.org/officeDocument/2006/relationships/image" Target="../media/image60.png"/><Relationship Id="rId8"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55.png"/><Relationship Id="rId5" Type="http://schemas.openxmlformats.org/officeDocument/2006/relationships/image" Target="../media/image5.png"/><Relationship Id="rId6" Type="http://schemas.openxmlformats.org/officeDocument/2006/relationships/image" Target="../media/image60.png"/><Relationship Id="rId7"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75.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61.png"/><Relationship Id="rId5" Type="http://schemas.openxmlformats.org/officeDocument/2006/relationships/image" Target="../media/image66.png"/><Relationship Id="rId6" Type="http://schemas.openxmlformats.org/officeDocument/2006/relationships/image" Target="../media/image60.png"/><Relationship Id="rId7"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70.png"/><Relationship Id="rId5" Type="http://schemas.openxmlformats.org/officeDocument/2006/relationships/image" Target="../media/image81.png"/><Relationship Id="rId6" Type="http://schemas.openxmlformats.org/officeDocument/2006/relationships/image" Target="../media/image60.png"/><Relationship Id="rId7"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image" Target="../media/image68.png"/><Relationship Id="rId5" Type="http://schemas.openxmlformats.org/officeDocument/2006/relationships/image" Target="../media/image5.png"/><Relationship Id="rId6" Type="http://schemas.openxmlformats.org/officeDocument/2006/relationships/image" Target="../media/image60.png"/><Relationship Id="rId7"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5.png"/><Relationship Id="rId6" Type="http://schemas.openxmlformats.org/officeDocument/2006/relationships/image" Target="../media/image60.png"/><Relationship Id="rId7"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67.png"/><Relationship Id="rId5" Type="http://schemas.openxmlformats.org/officeDocument/2006/relationships/image" Target="../media/image84.png"/><Relationship Id="rId6" Type="http://schemas.openxmlformats.org/officeDocument/2006/relationships/image" Target="../media/image60.png"/><Relationship Id="rId7"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73.png"/><Relationship Id="rId5" Type="http://schemas.openxmlformats.org/officeDocument/2006/relationships/image" Target="../media/image71.png"/><Relationship Id="rId6" Type="http://schemas.openxmlformats.org/officeDocument/2006/relationships/image" Target="../media/image60.png"/><Relationship Id="rId7"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102.png"/><Relationship Id="rId5" Type="http://schemas.openxmlformats.org/officeDocument/2006/relationships/image" Target="../media/image72.png"/><Relationship Id="rId6" Type="http://schemas.openxmlformats.org/officeDocument/2006/relationships/image" Target="../media/image60.png"/><Relationship Id="rId7"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2.png"/><Relationship Id="rId4" Type="http://schemas.openxmlformats.org/officeDocument/2006/relationships/image" Target="../media/image85.png"/><Relationship Id="rId5" Type="http://schemas.openxmlformats.org/officeDocument/2006/relationships/image" Target="../media/image5.png"/><Relationship Id="rId6" Type="http://schemas.openxmlformats.org/officeDocument/2006/relationships/image" Target="../media/image60.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8.png"/><Relationship Id="rId4" Type="http://schemas.openxmlformats.org/officeDocument/2006/relationships/image" Target="../media/image94.png"/><Relationship Id="rId5" Type="http://schemas.openxmlformats.org/officeDocument/2006/relationships/image" Target="../media/image5.png"/><Relationship Id="rId6" Type="http://schemas.openxmlformats.org/officeDocument/2006/relationships/image" Target="../media/image60.png"/><Relationship Id="rId7"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7.png"/><Relationship Id="rId4" Type="http://schemas.openxmlformats.org/officeDocument/2006/relationships/image" Target="../media/image83.png"/><Relationship Id="rId5" Type="http://schemas.openxmlformats.org/officeDocument/2006/relationships/image" Target="../media/image5.png"/><Relationship Id="rId6" Type="http://schemas.openxmlformats.org/officeDocument/2006/relationships/image" Target="../media/image60.png"/><Relationship Id="rId7"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7.png"/><Relationship Id="rId4" Type="http://schemas.openxmlformats.org/officeDocument/2006/relationships/image" Target="../media/image77.png"/><Relationship Id="rId5" Type="http://schemas.openxmlformats.org/officeDocument/2006/relationships/image" Target="../media/image5.png"/><Relationship Id="rId6" Type="http://schemas.openxmlformats.org/officeDocument/2006/relationships/image" Target="../media/image60.png"/><Relationship Id="rId7"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6.png"/><Relationship Id="rId4" Type="http://schemas.openxmlformats.org/officeDocument/2006/relationships/image" Target="../media/image100.png"/><Relationship Id="rId5" Type="http://schemas.openxmlformats.org/officeDocument/2006/relationships/image" Target="../media/image5.png"/><Relationship Id="rId6" Type="http://schemas.openxmlformats.org/officeDocument/2006/relationships/image" Target="../media/image60.png"/><Relationship Id="rId7"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5.png"/><Relationship Id="rId4" Type="http://schemas.openxmlformats.org/officeDocument/2006/relationships/image" Target="../media/image101.png"/><Relationship Id="rId5" Type="http://schemas.openxmlformats.org/officeDocument/2006/relationships/image" Target="../media/image5.png"/><Relationship Id="rId6" Type="http://schemas.openxmlformats.org/officeDocument/2006/relationships/image" Target="../media/image60.png"/><Relationship Id="rId7"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96.png"/><Relationship Id="rId5" Type="http://schemas.openxmlformats.org/officeDocument/2006/relationships/image" Target="../media/image104.png"/><Relationship Id="rId6" Type="http://schemas.openxmlformats.org/officeDocument/2006/relationships/image" Target="../media/image60.png"/><Relationship Id="rId7"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90.png"/><Relationship Id="rId5" Type="http://schemas.openxmlformats.org/officeDocument/2006/relationships/image" Target="../media/image89.png"/><Relationship Id="rId6" Type="http://schemas.openxmlformats.org/officeDocument/2006/relationships/image" Target="../media/image60.png"/><Relationship Id="rId7"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107.png"/><Relationship Id="rId5" Type="http://schemas.openxmlformats.org/officeDocument/2006/relationships/image" Target="../media/image105.png"/><Relationship Id="rId6" Type="http://schemas.openxmlformats.org/officeDocument/2006/relationships/image" Target="../media/image60.png"/><Relationship Id="rId7"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106.png"/><Relationship Id="rId5" Type="http://schemas.openxmlformats.org/officeDocument/2006/relationships/image" Target="../media/image93.png"/><Relationship Id="rId6" Type="http://schemas.openxmlformats.org/officeDocument/2006/relationships/image" Target="../media/image60.png"/><Relationship Id="rId7"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hyperlink" Target="https://www.heroku.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9.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9.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40.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0.png"/><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39"/>
          <p:cNvSpPr txBox="1"/>
          <p:nvPr/>
        </p:nvSpPr>
        <p:spPr>
          <a:xfrm>
            <a:off x="560700" y="20961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Productos Cloud: Heroku </a:t>
            </a:r>
            <a:endParaRPr i="1" sz="3600">
              <a:solidFill>
                <a:srgbClr val="121212"/>
              </a:solidFill>
              <a:latin typeface="Anton"/>
              <a:ea typeface="Anton"/>
              <a:cs typeface="Anton"/>
              <a:sym typeface="Anton"/>
            </a:endParaRPr>
          </a:p>
        </p:txBody>
      </p:sp>
      <p:sp>
        <p:nvSpPr>
          <p:cNvPr id="135" name="Google Shape;135;p39"/>
          <p:cNvSpPr txBox="1"/>
          <p:nvPr/>
        </p:nvSpPr>
        <p:spPr>
          <a:xfrm>
            <a:off x="2022750" y="16203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121212"/>
                </a:solidFill>
                <a:latin typeface="Helvetica Neue"/>
                <a:ea typeface="Helvetica Neue"/>
                <a:cs typeface="Helvetica Neue"/>
                <a:sym typeface="Helvetica Neue"/>
              </a:rPr>
              <a:t>     Clase 33. </a:t>
            </a:r>
            <a:r>
              <a:rPr lang="en"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136" name="Google Shape;136;p3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8"/>
          <p:cNvSpPr txBox="1"/>
          <p:nvPr/>
        </p:nvSpPr>
        <p:spPr>
          <a:xfrm>
            <a:off x="261925" y="1218375"/>
            <a:ext cx="8492400" cy="3647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Repositorio remoto</a:t>
            </a:r>
            <a:r>
              <a:rPr lang="en" sz="1800">
                <a:solidFill>
                  <a:schemeClr val="dk1"/>
                </a:solidFill>
                <a:highlight>
                  <a:schemeClr val="lt1"/>
                </a:highlight>
                <a:latin typeface="Helvetica Neue Light"/>
                <a:ea typeface="Helvetica Neue Light"/>
                <a:cs typeface="Helvetica Neue Light"/>
                <a:sym typeface="Helvetica Neue Light"/>
              </a:rPr>
              <a:t>:  Es el lugar centralizado donde se guardan los archivos.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Repositorio local</a:t>
            </a:r>
            <a:r>
              <a:rPr lang="en" sz="1800">
                <a:solidFill>
                  <a:schemeClr val="dk1"/>
                </a:solidFill>
                <a:highlight>
                  <a:schemeClr val="lt1"/>
                </a:highlight>
                <a:latin typeface="Helvetica Neue Light"/>
                <a:ea typeface="Helvetica Neue Light"/>
                <a:cs typeface="Helvetica Neue Light"/>
                <a:sym typeface="Helvetica Neue Light"/>
              </a:rPr>
              <a:t>: Es el lugar dentro de la computadora donde se guardan los archivos.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Working directory</a:t>
            </a:r>
            <a:r>
              <a:rPr lang="en" sz="1800">
                <a:solidFill>
                  <a:schemeClr val="dk1"/>
                </a:solidFill>
                <a:highlight>
                  <a:schemeClr val="lt1"/>
                </a:highlight>
                <a:latin typeface="Helvetica Neue Light"/>
                <a:ea typeface="Helvetica Neue Light"/>
                <a:cs typeface="Helvetica Neue Light"/>
                <a:sym typeface="Helvetica Neue Light"/>
              </a:rPr>
              <a:t>: Copia del repositorio local (donde voy a empezar a trabajar).</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Versión</a:t>
            </a:r>
            <a:r>
              <a:rPr lang="en" sz="1800">
                <a:solidFill>
                  <a:schemeClr val="dk1"/>
                </a:solidFill>
                <a:highlight>
                  <a:schemeClr val="lt1"/>
                </a:highlight>
                <a:latin typeface="Helvetica Neue Light"/>
                <a:ea typeface="Helvetica Neue Light"/>
                <a:cs typeface="Helvetica Neue Light"/>
                <a:sym typeface="Helvetica Neue Light"/>
              </a:rPr>
              <a:t>: Captura del repositorio en un determinado momento.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Commit</a:t>
            </a:r>
            <a:r>
              <a:rPr lang="en" sz="1800">
                <a:solidFill>
                  <a:schemeClr val="dk1"/>
                </a:solidFill>
                <a:highlight>
                  <a:schemeClr val="lt1"/>
                </a:highlight>
                <a:latin typeface="Helvetica Neue Light"/>
                <a:ea typeface="Helvetica Neue Light"/>
                <a:cs typeface="Helvetica Neue Light"/>
                <a:sym typeface="Helvetica Neue Light"/>
              </a:rPr>
              <a:t>: </a:t>
            </a:r>
            <a:r>
              <a:rPr lang="en" sz="1800">
                <a:solidFill>
                  <a:schemeClr val="dk1"/>
                </a:solidFill>
                <a:highlight>
                  <a:srgbClr val="00FFFF"/>
                </a:highlight>
                <a:latin typeface="Helvetica Neue Light"/>
                <a:ea typeface="Helvetica Neue Light"/>
                <a:cs typeface="Helvetica Neue Light"/>
                <a:sym typeface="Helvetica Neue Light"/>
              </a:rPr>
              <a:t>Modificaciones que le hacemos a los archivos del repositorio en nuestra computadora. (*SIEMPRE QUE PUEDAN GUARDAR O DESCARTAR ANTES DE CAMBIARME DE RAMA)</a:t>
            </a:r>
            <a:endParaRPr sz="1800">
              <a:solidFill>
                <a:schemeClr val="dk1"/>
              </a:solidFill>
              <a:highlight>
                <a:srgbClr val="00FFFF"/>
              </a:highlight>
              <a:latin typeface="Helvetica Neue Light"/>
              <a:ea typeface="Helvetica Neue Light"/>
              <a:cs typeface="Helvetica Neue Light"/>
              <a:sym typeface="Helvetica Neue Light"/>
            </a:endParaRPr>
          </a:p>
        </p:txBody>
      </p:sp>
      <p:sp>
        <p:nvSpPr>
          <p:cNvPr id="217" name="Google Shape;217;p48"/>
          <p:cNvSpPr txBox="1"/>
          <p:nvPr/>
        </p:nvSpPr>
        <p:spPr>
          <a:xfrm>
            <a:off x="1180500" y="3147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Conceptos de Git</a:t>
            </a:r>
            <a:endParaRPr i="1" sz="3600">
              <a:latin typeface="Anton"/>
              <a:ea typeface="Anton"/>
              <a:cs typeface="Anton"/>
              <a:sym typeface="Anton"/>
            </a:endParaRPr>
          </a:p>
        </p:txBody>
      </p:sp>
      <p:pic>
        <p:nvPicPr>
          <p:cNvPr id="218" name="Google Shape;218;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9" name="Google Shape;219;p48"/>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220" name="Google Shape;220;p48"/>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sp>
        <p:nvSpPr>
          <p:cNvPr id="221" name="Google Shape;221;p48"/>
          <p:cNvSpPr txBox="1"/>
          <p:nvPr/>
        </p:nvSpPr>
        <p:spPr>
          <a:xfrm>
            <a:off x="-1332775" y="1036600"/>
            <a:ext cx="13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9"/>
          <p:cNvSpPr txBox="1"/>
          <p:nvPr/>
        </p:nvSpPr>
        <p:spPr>
          <a:xfrm>
            <a:off x="253290" y="778435"/>
            <a:ext cx="8661600" cy="4137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Tag</a:t>
            </a:r>
            <a:r>
              <a:rPr lang="en" sz="1800">
                <a:solidFill>
                  <a:schemeClr val="dk1"/>
                </a:solidFill>
                <a:highlight>
                  <a:schemeClr val="lt1"/>
                </a:highlight>
                <a:latin typeface="Helvetica Neue Light"/>
                <a:ea typeface="Helvetica Neue Light"/>
                <a:cs typeface="Helvetica Neue Light"/>
                <a:sym typeface="Helvetica Neue Light"/>
              </a:rPr>
              <a:t>:  Es una versión a la que le damos cierta importancia. Ej.: 1.0.2.</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Push</a:t>
            </a:r>
            <a:r>
              <a:rPr lang="en" sz="1800">
                <a:solidFill>
                  <a:schemeClr val="dk1"/>
                </a:solidFill>
                <a:highlight>
                  <a:schemeClr val="lt1"/>
                </a:highlight>
                <a:latin typeface="Helvetica Neue Light"/>
                <a:ea typeface="Helvetica Neue Light"/>
                <a:cs typeface="Helvetica Neue Light"/>
                <a:sym typeface="Helvetica Neue Light"/>
              </a:rPr>
              <a:t>: </a:t>
            </a:r>
            <a:r>
              <a:rPr lang="en" sz="1800">
                <a:solidFill>
                  <a:schemeClr val="dk1"/>
                </a:solidFill>
                <a:highlight>
                  <a:srgbClr val="00FFFF"/>
                </a:highlight>
                <a:latin typeface="Helvetica Neue Light"/>
                <a:ea typeface="Helvetica Neue Light"/>
                <a:cs typeface="Helvetica Neue Light"/>
                <a:sym typeface="Helvetica Neue Light"/>
              </a:rPr>
              <a:t>Registrar los commits en el repositorio REMOTO.</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chemeClr val="lt1"/>
                </a:highlight>
                <a:latin typeface="Helvetica Neue"/>
                <a:ea typeface="Helvetica Neue"/>
                <a:cs typeface="Helvetica Neue"/>
                <a:sym typeface="Helvetica Neue"/>
              </a:rPr>
              <a:t>Pull</a:t>
            </a:r>
            <a:r>
              <a:rPr lang="en" sz="1800">
                <a:solidFill>
                  <a:schemeClr val="dk1"/>
                </a:solidFill>
                <a:highlight>
                  <a:schemeClr val="lt1"/>
                </a:highlight>
                <a:latin typeface="Helvetica Neue Light"/>
                <a:ea typeface="Helvetica Neue Light"/>
                <a:cs typeface="Helvetica Neue Light"/>
                <a:sym typeface="Helvetica Neue Light"/>
              </a:rPr>
              <a:t>: Obtener los cambios en el repositorio REMOTO.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rgbClr val="00FFFF"/>
                </a:highlight>
                <a:latin typeface="Helvetica Neue"/>
                <a:ea typeface="Helvetica Neue"/>
                <a:cs typeface="Helvetica Neue"/>
                <a:sym typeface="Helvetica Neue"/>
              </a:rPr>
              <a:t>Conflictos</a:t>
            </a:r>
            <a:r>
              <a:rPr lang="en" sz="1800">
                <a:solidFill>
                  <a:schemeClr val="dk1"/>
                </a:solidFill>
                <a:highlight>
                  <a:srgbClr val="00FFFF"/>
                </a:highlight>
                <a:latin typeface="Helvetica Neue Light"/>
                <a:ea typeface="Helvetica Neue Light"/>
                <a:cs typeface="Helvetica Neue Light"/>
                <a:sym typeface="Helvetica Neue Light"/>
              </a:rPr>
              <a:t>: Cuando dos o más personas modifican la misma línea de un archivo.</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rgbClr val="00FFFF"/>
                </a:highlight>
                <a:latin typeface="Helvetica Neue"/>
                <a:ea typeface="Helvetica Neue"/>
                <a:cs typeface="Helvetica Neue"/>
                <a:sym typeface="Helvetica Neue"/>
              </a:rPr>
              <a:t>Resolución de conflicto</a:t>
            </a:r>
            <a:r>
              <a:rPr lang="en" sz="1800">
                <a:solidFill>
                  <a:schemeClr val="dk1"/>
                </a:solidFill>
                <a:highlight>
                  <a:srgbClr val="00FFFF"/>
                </a:highlight>
                <a:latin typeface="Helvetica Neue Light"/>
                <a:ea typeface="Helvetica Neue Light"/>
                <a:cs typeface="Helvetica Neue Light"/>
                <a:sym typeface="Helvetica Neue Light"/>
              </a:rPr>
              <a:t>: Decidir cuál es la mejor versión que queremos del archivo modificado.</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b="1" i="1" lang="en" sz="1800">
                <a:solidFill>
                  <a:schemeClr val="dk1"/>
                </a:solidFill>
                <a:highlight>
                  <a:srgbClr val="00FFFF"/>
                </a:highlight>
                <a:latin typeface="Helvetica Neue"/>
                <a:ea typeface="Helvetica Neue"/>
                <a:cs typeface="Helvetica Neue"/>
                <a:sym typeface="Helvetica Neue"/>
              </a:rPr>
              <a:t>Branch</a:t>
            </a:r>
            <a:r>
              <a:rPr lang="en" sz="1800">
                <a:solidFill>
                  <a:schemeClr val="dk1"/>
                </a:solidFill>
                <a:highlight>
                  <a:srgbClr val="00FFFF"/>
                </a:highlight>
                <a:latin typeface="Helvetica Neue Light"/>
                <a:ea typeface="Helvetica Neue Light"/>
                <a:cs typeface="Helvetica Neue Light"/>
                <a:sym typeface="Helvetica Neue Light"/>
              </a:rPr>
              <a:t>: secuencia de commits sucesivos, que conforman una ramificación en la línea temporal de un proyecto. Por convención tenemos una llamada ‘master’, aunque actualmente se está reemplazando por ‘main’, y puede haber otras más.</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Light"/>
              <a:buChar char="●"/>
            </a:pPr>
            <a:r>
              <a:rPr b="1" i="1" lang="en" sz="1800">
                <a:solidFill>
                  <a:schemeClr val="dk1"/>
                </a:solidFill>
                <a:highlight>
                  <a:srgbClr val="00FFFF"/>
                </a:highlight>
                <a:latin typeface="Helvetica Neue"/>
                <a:ea typeface="Helvetica Neue"/>
                <a:cs typeface="Helvetica Neue"/>
                <a:sym typeface="Helvetica Neue"/>
              </a:rPr>
              <a:t>Merge</a:t>
            </a:r>
            <a:r>
              <a:rPr lang="en" sz="1800">
                <a:solidFill>
                  <a:schemeClr val="dk1"/>
                </a:solidFill>
                <a:highlight>
                  <a:srgbClr val="00FFFF"/>
                </a:highlight>
                <a:latin typeface="Helvetica Neue Light"/>
                <a:ea typeface="Helvetica Neue Light"/>
                <a:cs typeface="Helvetica Neue Light"/>
                <a:sym typeface="Helvetica Neue Light"/>
              </a:rPr>
              <a:t>: Realizar una fusión entre dos branches.</a:t>
            </a:r>
            <a:endParaRPr sz="1800">
              <a:solidFill>
                <a:schemeClr val="dk1"/>
              </a:solidFill>
              <a:highlight>
                <a:srgbClr val="00FFFF"/>
              </a:highlight>
              <a:latin typeface="Helvetica Neue Light"/>
              <a:ea typeface="Helvetica Neue Light"/>
              <a:cs typeface="Helvetica Neue Light"/>
              <a:sym typeface="Helvetica Neue Light"/>
            </a:endParaRPr>
          </a:p>
        </p:txBody>
      </p:sp>
      <p:pic>
        <p:nvPicPr>
          <p:cNvPr id="227" name="Google Shape;227;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8" name="Google Shape;228;p49"/>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229" name="Google Shape;229;p49"/>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0"/>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Esquema del flujo básico de Git</a:t>
            </a:r>
            <a:endParaRPr i="1" sz="3600">
              <a:latin typeface="Anton"/>
              <a:ea typeface="Anton"/>
              <a:cs typeface="Anton"/>
              <a:sym typeface="Anton"/>
            </a:endParaRPr>
          </a:p>
        </p:txBody>
      </p:sp>
      <p:pic>
        <p:nvPicPr>
          <p:cNvPr id="235" name="Google Shape;235;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6" name="Google Shape;236;p50"/>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237" name="Google Shape;237;p50"/>
          <p:cNvPicPr preferRelativeResize="0"/>
          <p:nvPr/>
        </p:nvPicPr>
        <p:blipFill rotWithShape="1">
          <a:blip r:embed="rId5">
            <a:alphaModFix/>
          </a:blip>
          <a:srcRect b="0" l="5143" r="5554" t="13028"/>
          <a:stretch/>
        </p:blipFill>
        <p:spPr>
          <a:xfrm>
            <a:off x="2005950" y="1111325"/>
            <a:ext cx="5132100" cy="3610775"/>
          </a:xfrm>
          <a:prstGeom prst="rect">
            <a:avLst/>
          </a:prstGeom>
          <a:noFill/>
          <a:ln cap="flat" cmpd="sng" w="9525">
            <a:solidFill>
              <a:schemeClr val="dk2"/>
            </a:solidFill>
            <a:prstDash val="solid"/>
            <a:round/>
            <a:headEnd len="sm" w="sm" type="none"/>
            <a:tailEnd len="sm" w="sm" type="none"/>
          </a:ln>
        </p:spPr>
      </p:pic>
      <p:pic>
        <p:nvPicPr>
          <p:cNvPr id="238" name="Google Shape;238;p50"/>
          <p:cNvPicPr preferRelativeResize="0"/>
          <p:nvPr/>
        </p:nvPicPr>
        <p:blipFill rotWithShape="1">
          <a:blip r:embed="rId6">
            <a:alphaModFix/>
          </a:blip>
          <a:srcRect b="0" l="0" r="55808" t="0"/>
          <a:stretch/>
        </p:blipFill>
        <p:spPr>
          <a:xfrm>
            <a:off x="143275" y="132725"/>
            <a:ext cx="762899" cy="7215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1"/>
          <p:cNvSpPr txBox="1"/>
          <p:nvPr/>
        </p:nvSpPr>
        <p:spPr>
          <a:xfrm>
            <a:off x="379800" y="673150"/>
            <a:ext cx="8232000" cy="234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2000">
                <a:solidFill>
                  <a:schemeClr val="dk1"/>
                </a:solidFill>
                <a:highlight>
                  <a:schemeClr val="lt1"/>
                </a:highlight>
                <a:latin typeface="Helvetica Neue Light"/>
                <a:ea typeface="Helvetica Neue Light"/>
                <a:cs typeface="Helvetica Neue Light"/>
                <a:sym typeface="Helvetica Neue Light"/>
              </a:rPr>
              <a:t>Para comenzar a usar Git, primero debemos instalarlo.</a:t>
            </a:r>
            <a:endParaRPr i="1"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00000"/>
              </a:lnSpc>
              <a:spcBef>
                <a:spcPts val="3000"/>
              </a:spcBef>
              <a:spcAft>
                <a:spcPts val="0"/>
              </a:spcAft>
              <a:buClr>
                <a:srgbClr val="3CEFAB"/>
              </a:buClr>
              <a:buSzPts val="2000"/>
              <a:buFont typeface="Helvetica Neue"/>
              <a:buAutoNum type="arabicPeriod"/>
            </a:pPr>
            <a:r>
              <a:rPr lang="en" sz="2000">
                <a:solidFill>
                  <a:schemeClr val="dk1"/>
                </a:solidFill>
                <a:highlight>
                  <a:schemeClr val="lt1"/>
                </a:highlight>
                <a:latin typeface="Helvetica Neue Light"/>
                <a:ea typeface="Helvetica Neue Light"/>
                <a:cs typeface="Helvetica Neue Light"/>
                <a:sym typeface="Helvetica Neue Light"/>
              </a:rPr>
              <a:t>Para eso, descarga Git </a:t>
            </a:r>
            <a:r>
              <a:rPr lang="en" sz="2000" u="sng">
                <a:solidFill>
                  <a:schemeClr val="hlink"/>
                </a:solidFill>
                <a:highlight>
                  <a:schemeClr val="lt1"/>
                </a:highlight>
                <a:latin typeface="Helvetica Neue Light"/>
                <a:ea typeface="Helvetica Neue Light"/>
                <a:cs typeface="Helvetica Neue Light"/>
                <a:sym typeface="Helvetica Neue Light"/>
                <a:hlinkClick r:id="rId3"/>
              </a:rPr>
              <a:t>para Windows</a:t>
            </a:r>
            <a:r>
              <a:rPr lang="en" sz="2000">
                <a:solidFill>
                  <a:schemeClr val="dk1"/>
                </a:solidFill>
                <a:highlight>
                  <a:schemeClr val="lt1"/>
                </a:highlight>
                <a:latin typeface="Helvetica Neue Light"/>
                <a:ea typeface="Helvetica Neue Light"/>
                <a:cs typeface="Helvetica Neue Light"/>
                <a:sym typeface="Helvetica Neue Light"/>
              </a:rPr>
              <a:t> o </a:t>
            </a:r>
            <a:r>
              <a:rPr lang="en" sz="2000" u="sng">
                <a:solidFill>
                  <a:schemeClr val="hlink"/>
                </a:solidFill>
                <a:highlight>
                  <a:schemeClr val="lt1"/>
                </a:highlight>
                <a:latin typeface="Helvetica Neue Light"/>
                <a:ea typeface="Helvetica Neue Light"/>
                <a:cs typeface="Helvetica Neue Light"/>
                <a:sym typeface="Helvetica Neue Light"/>
                <a:hlinkClick r:id="rId4"/>
              </a:rPr>
              <a:t>para Mac</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00000"/>
              </a:lnSpc>
              <a:spcBef>
                <a:spcPts val="2000"/>
              </a:spcBef>
              <a:spcAft>
                <a:spcPts val="2000"/>
              </a:spcAft>
              <a:buClr>
                <a:srgbClr val="3CEFAB"/>
              </a:buClr>
              <a:buSzPts val="2000"/>
              <a:buFont typeface="Helvetica Neue"/>
              <a:buAutoNum type="arabicPeriod"/>
            </a:pPr>
            <a:r>
              <a:rPr lang="en" sz="2000">
                <a:solidFill>
                  <a:schemeClr val="dk1"/>
                </a:solidFill>
                <a:highlight>
                  <a:schemeClr val="lt1"/>
                </a:highlight>
                <a:latin typeface="Helvetica Neue Light"/>
                <a:ea typeface="Helvetica Neue Light"/>
                <a:cs typeface="Helvetica Neue Light"/>
                <a:sym typeface="Helvetica Neue Light"/>
              </a:rPr>
              <a:t>Luego, con el siguiente comando en consola podemos chequear que se haya instalado correctamente y la versión instalada.</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244" name="Google Shape;244;p51"/>
          <p:cNvSpPr txBox="1"/>
          <p:nvPr/>
        </p:nvSpPr>
        <p:spPr>
          <a:xfrm>
            <a:off x="1180500" y="12785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Instalación de Git</a:t>
            </a:r>
            <a:endParaRPr i="1" sz="3600">
              <a:latin typeface="Anton"/>
              <a:ea typeface="Anton"/>
              <a:cs typeface="Anton"/>
              <a:sym typeface="Anton"/>
            </a:endParaRPr>
          </a:p>
        </p:txBody>
      </p:sp>
      <p:pic>
        <p:nvPicPr>
          <p:cNvPr id="245" name="Google Shape;245;p51"/>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246" name="Google Shape;246;p51"/>
          <p:cNvPicPr preferRelativeResize="0"/>
          <p:nvPr/>
        </p:nvPicPr>
        <p:blipFill rotWithShape="1">
          <a:blip r:embed="rId6">
            <a:alphaModFix/>
          </a:blip>
          <a:srcRect b="45755" l="0" r="45024" t="0"/>
          <a:stretch/>
        </p:blipFill>
        <p:spPr>
          <a:xfrm>
            <a:off x="3721400" y="2705925"/>
            <a:ext cx="1712300" cy="330675"/>
          </a:xfrm>
          <a:prstGeom prst="rect">
            <a:avLst/>
          </a:prstGeom>
          <a:noFill/>
          <a:ln cap="flat" cmpd="sng" w="9525">
            <a:solidFill>
              <a:schemeClr val="dk2"/>
            </a:solidFill>
            <a:prstDash val="solid"/>
            <a:round/>
            <a:headEnd len="sm" w="sm" type="none"/>
            <a:tailEnd len="sm" w="sm" type="none"/>
          </a:ln>
        </p:spPr>
      </p:pic>
      <p:pic>
        <p:nvPicPr>
          <p:cNvPr id="247" name="Google Shape;247;p51"/>
          <p:cNvPicPr preferRelativeResize="0"/>
          <p:nvPr/>
        </p:nvPicPr>
        <p:blipFill rotWithShape="1">
          <a:blip r:embed="rId6">
            <a:alphaModFix/>
          </a:blip>
          <a:srcRect b="0" l="0" r="0" t="45755"/>
          <a:stretch/>
        </p:blipFill>
        <p:spPr>
          <a:xfrm>
            <a:off x="3014663" y="3871750"/>
            <a:ext cx="3114675" cy="330675"/>
          </a:xfrm>
          <a:prstGeom prst="rect">
            <a:avLst/>
          </a:prstGeom>
          <a:noFill/>
          <a:ln cap="flat" cmpd="sng" w="9525">
            <a:solidFill>
              <a:schemeClr val="dk2"/>
            </a:solidFill>
            <a:prstDash val="solid"/>
            <a:round/>
            <a:headEnd len="sm" w="sm" type="none"/>
            <a:tailEnd len="sm" w="sm" type="none"/>
          </a:ln>
        </p:spPr>
      </p:pic>
      <p:sp>
        <p:nvSpPr>
          <p:cNvPr id="248" name="Google Shape;248;p51"/>
          <p:cNvSpPr txBox="1"/>
          <p:nvPr/>
        </p:nvSpPr>
        <p:spPr>
          <a:xfrm>
            <a:off x="379800" y="3245975"/>
            <a:ext cx="8374800" cy="492600"/>
          </a:xfrm>
          <a:prstGeom prst="rect">
            <a:avLst/>
          </a:prstGeom>
          <a:noFill/>
          <a:ln>
            <a:noFill/>
          </a:ln>
        </p:spPr>
        <p:txBody>
          <a:bodyPr anchorCtr="0" anchor="t" bIns="91425" lIns="91425" spcFirstLastPara="1" rIns="91425" wrap="square" tIns="91425">
            <a:spAutoFit/>
          </a:bodyPr>
          <a:lstStyle/>
          <a:p>
            <a:pPr indent="0" lvl="0" marL="0" rtl="0" algn="l">
              <a:spcBef>
                <a:spcPts val="1300"/>
              </a:spcBef>
              <a:spcAft>
                <a:spcPts val="1000"/>
              </a:spcAft>
              <a:buNone/>
            </a:pPr>
            <a:r>
              <a:rPr b="1" lang="en" sz="2000">
                <a:solidFill>
                  <a:srgbClr val="3CEFAB"/>
                </a:solidFill>
                <a:highlight>
                  <a:schemeClr val="lt1"/>
                </a:highlight>
                <a:latin typeface="Helvetica Neue"/>
                <a:ea typeface="Helvetica Neue"/>
                <a:cs typeface="Helvetica Neue"/>
                <a:sym typeface="Helvetica Neue"/>
              </a:rPr>
              <a:t>3.</a:t>
            </a:r>
            <a:r>
              <a:rPr lang="en" sz="2000">
                <a:solidFill>
                  <a:schemeClr val="dk1"/>
                </a:solidFill>
                <a:highlight>
                  <a:schemeClr val="lt1"/>
                </a:highlight>
                <a:latin typeface="Helvetica Neue Light"/>
                <a:ea typeface="Helvetica Neue Light"/>
                <a:cs typeface="Helvetica Neue Light"/>
                <a:sym typeface="Helvetica Neue Light"/>
              </a:rPr>
              <a:t>	Si se instaló bien, en consola nos debe salir algo parecido a esto:</a:t>
            </a:r>
            <a:endParaRPr/>
          </a:p>
        </p:txBody>
      </p:sp>
      <p:pic>
        <p:nvPicPr>
          <p:cNvPr id="249" name="Google Shape;249;p51"/>
          <p:cNvPicPr preferRelativeResize="0"/>
          <p:nvPr/>
        </p:nvPicPr>
        <p:blipFill rotWithShape="1">
          <a:blip r:embed="rId7">
            <a:alphaModFix/>
          </a:blip>
          <a:srcRect b="0" l="0" r="55808" t="0"/>
          <a:stretch/>
        </p:blipFill>
        <p:spPr>
          <a:xfrm>
            <a:off x="143275" y="132725"/>
            <a:ext cx="762899" cy="721553"/>
          </a:xfrm>
          <a:prstGeom prst="rect">
            <a:avLst/>
          </a:prstGeom>
          <a:noFill/>
          <a:ln>
            <a:noFill/>
          </a:ln>
        </p:spPr>
      </p:pic>
      <p:pic>
        <p:nvPicPr>
          <p:cNvPr id="250" name="Google Shape;250;p51"/>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2"/>
          <p:cNvSpPr txBox="1"/>
          <p:nvPr/>
        </p:nvSpPr>
        <p:spPr>
          <a:xfrm>
            <a:off x="303600" y="1218375"/>
            <a:ext cx="6218100" cy="326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300"/>
              </a:spcBef>
              <a:spcAft>
                <a:spcPts val="0"/>
              </a:spcAft>
              <a:buNone/>
            </a:pPr>
            <a:r>
              <a:rPr lang="en" sz="1900">
                <a:solidFill>
                  <a:schemeClr val="dk1"/>
                </a:solidFill>
                <a:highlight>
                  <a:schemeClr val="lt1"/>
                </a:highlight>
                <a:latin typeface="Helvetica Neue Light"/>
                <a:ea typeface="Helvetica Neue Light"/>
                <a:cs typeface="Helvetica Neue Light"/>
                <a:sym typeface="Helvetica Neue Light"/>
              </a:rPr>
              <a:t>Para trabajar con los repositorios en forma remota vamos a usar Github.</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0"/>
              </a:spcAft>
              <a:buClr>
                <a:srgbClr val="3CEFAB"/>
              </a:buClr>
              <a:buSzPts val="1900"/>
              <a:buFont typeface="Helvetica Neue"/>
              <a:buAutoNum type="arabicPeriod"/>
            </a:pPr>
            <a:r>
              <a:rPr lang="en" sz="1900">
                <a:solidFill>
                  <a:schemeClr val="dk1"/>
                </a:solidFill>
                <a:highlight>
                  <a:schemeClr val="lt1"/>
                </a:highlight>
                <a:latin typeface="Helvetica Neue Light"/>
                <a:ea typeface="Helvetica Neue Light"/>
                <a:cs typeface="Helvetica Neue Light"/>
                <a:sym typeface="Helvetica Neue Light"/>
              </a:rPr>
              <a:t>Para esto, debemos crearnos una cuenta en su página </a:t>
            </a:r>
            <a:r>
              <a:rPr lang="en" sz="1900" u="sng">
                <a:solidFill>
                  <a:schemeClr val="hlink"/>
                </a:solidFill>
                <a:highlight>
                  <a:schemeClr val="lt1"/>
                </a:highlight>
                <a:latin typeface="Helvetica Neue Light"/>
                <a:ea typeface="Helvetica Neue Light"/>
                <a:cs typeface="Helvetica Neue Light"/>
                <a:sym typeface="Helvetica Neue Light"/>
                <a:hlinkClick r:id="rId3"/>
              </a:rPr>
              <a:t>https://github.com/</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0"/>
              </a:spcAft>
              <a:buClr>
                <a:srgbClr val="3CEFAB"/>
              </a:buClr>
              <a:buSzPts val="1900"/>
              <a:buFont typeface="Helvetica Neue"/>
              <a:buAutoNum type="arabicPeriod"/>
            </a:pPr>
            <a:r>
              <a:rPr lang="en" sz="1900">
                <a:solidFill>
                  <a:schemeClr val="dk1"/>
                </a:solidFill>
                <a:highlight>
                  <a:schemeClr val="lt1"/>
                </a:highlight>
                <a:latin typeface="Helvetica Neue Light"/>
                <a:ea typeface="Helvetica Neue Light"/>
                <a:cs typeface="Helvetica Neue Light"/>
                <a:sym typeface="Helvetica Neue Light"/>
              </a:rPr>
              <a:t>Entramos a la página y hacemos click en el botón de registro (</a:t>
            </a:r>
            <a:r>
              <a:rPr i="1" lang="en" sz="1900">
                <a:solidFill>
                  <a:schemeClr val="dk1"/>
                </a:solidFill>
                <a:highlight>
                  <a:schemeClr val="lt1"/>
                </a:highlight>
                <a:latin typeface="Helvetica Neue Light"/>
                <a:ea typeface="Helvetica Neue Light"/>
                <a:cs typeface="Helvetica Neue Light"/>
                <a:sym typeface="Helvetica Neue Light"/>
              </a:rPr>
              <a:t>sign up</a:t>
            </a:r>
            <a:r>
              <a:rPr lang="en"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1000"/>
              </a:spcAft>
              <a:buClr>
                <a:srgbClr val="3CEFAB"/>
              </a:buClr>
              <a:buSzPts val="1900"/>
              <a:buFont typeface="Helvetica Neue"/>
              <a:buAutoNum type="arabicPeriod"/>
            </a:pPr>
            <a:r>
              <a:rPr lang="en" sz="1900">
                <a:solidFill>
                  <a:schemeClr val="dk1"/>
                </a:solidFill>
                <a:highlight>
                  <a:schemeClr val="lt1"/>
                </a:highlight>
                <a:latin typeface="Helvetica Neue Light"/>
                <a:ea typeface="Helvetica Neue Light"/>
                <a:cs typeface="Helvetica Neue Light"/>
                <a:sym typeface="Helvetica Neue Light"/>
              </a:rPr>
              <a:t>Llenamos el formulario y ya tenemos nuestra cuenta de Github para subir los repositorios.</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256" name="Google Shape;256;p52"/>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Repositorio remoto en Github</a:t>
            </a:r>
            <a:endParaRPr i="1" sz="3600">
              <a:latin typeface="Anton"/>
              <a:ea typeface="Anton"/>
              <a:cs typeface="Anton"/>
              <a:sym typeface="Anton"/>
            </a:endParaRPr>
          </a:p>
        </p:txBody>
      </p:sp>
      <p:pic>
        <p:nvPicPr>
          <p:cNvPr id="257" name="Google Shape;257;p52"/>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58" name="Google Shape;258;p52"/>
          <p:cNvPicPr preferRelativeResize="0"/>
          <p:nvPr/>
        </p:nvPicPr>
        <p:blipFill>
          <a:blip r:embed="rId5">
            <a:alphaModFix/>
          </a:blip>
          <a:stretch>
            <a:fillRect/>
          </a:stretch>
        </p:blipFill>
        <p:spPr>
          <a:xfrm>
            <a:off x="6675123" y="1192425"/>
            <a:ext cx="2173200" cy="3352451"/>
          </a:xfrm>
          <a:prstGeom prst="rect">
            <a:avLst/>
          </a:prstGeom>
          <a:noFill/>
          <a:ln cap="flat" cmpd="sng" w="19050">
            <a:solidFill>
              <a:schemeClr val="dk2"/>
            </a:solidFill>
            <a:prstDash val="solid"/>
            <a:round/>
            <a:headEnd len="sm" w="sm" type="none"/>
            <a:tailEnd len="sm" w="sm" type="none"/>
          </a:ln>
        </p:spPr>
      </p:pic>
      <p:pic>
        <p:nvPicPr>
          <p:cNvPr id="259" name="Google Shape;259;p52"/>
          <p:cNvPicPr preferRelativeResize="0"/>
          <p:nvPr/>
        </p:nvPicPr>
        <p:blipFill rotWithShape="1">
          <a:blip r:embed="rId6">
            <a:alphaModFix/>
          </a:blip>
          <a:srcRect b="0" l="0" r="55808" t="0"/>
          <a:stretch/>
        </p:blipFill>
        <p:spPr>
          <a:xfrm>
            <a:off x="143275" y="132725"/>
            <a:ext cx="762899" cy="721553"/>
          </a:xfrm>
          <a:prstGeom prst="rect">
            <a:avLst/>
          </a:prstGeom>
          <a:noFill/>
          <a:ln>
            <a:noFill/>
          </a:ln>
        </p:spPr>
      </p:pic>
      <p:pic>
        <p:nvPicPr>
          <p:cNvPr id="260" name="Google Shape;260;p52"/>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53"/>
          <p:cNvPicPr preferRelativeResize="0"/>
          <p:nvPr/>
        </p:nvPicPr>
        <p:blipFill rotWithShape="1">
          <a:blip r:embed="rId3">
            <a:alphaModFix/>
          </a:blip>
          <a:srcRect b="19471" l="0" r="999" t="0"/>
          <a:stretch/>
        </p:blipFill>
        <p:spPr>
          <a:xfrm>
            <a:off x="458900" y="3071150"/>
            <a:ext cx="8226177" cy="1638675"/>
          </a:xfrm>
          <a:prstGeom prst="rect">
            <a:avLst/>
          </a:prstGeom>
          <a:noFill/>
          <a:ln cap="flat" cmpd="sng" w="9525">
            <a:solidFill>
              <a:schemeClr val="dk2"/>
            </a:solidFill>
            <a:prstDash val="solid"/>
            <a:round/>
            <a:headEnd len="sm" w="sm" type="none"/>
            <a:tailEnd len="sm" w="sm" type="none"/>
          </a:ln>
        </p:spPr>
      </p:pic>
      <p:sp>
        <p:nvSpPr>
          <p:cNvPr id="266" name="Google Shape;266;p53"/>
          <p:cNvSpPr txBox="1"/>
          <p:nvPr/>
        </p:nvSpPr>
        <p:spPr>
          <a:xfrm>
            <a:off x="379925" y="1091250"/>
            <a:ext cx="8620800" cy="184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300"/>
              </a:spcBef>
              <a:spcAft>
                <a:spcPts val="0"/>
              </a:spcAft>
              <a:buNone/>
            </a:pPr>
            <a:r>
              <a:rPr lang="en" sz="1900">
                <a:solidFill>
                  <a:schemeClr val="dk1"/>
                </a:solidFill>
                <a:highlight>
                  <a:schemeClr val="lt1"/>
                </a:highlight>
                <a:latin typeface="Helvetica Neue Light"/>
                <a:ea typeface="Helvetica Neue Light"/>
                <a:cs typeface="Helvetica Neue Light"/>
                <a:sym typeface="Helvetica Neue Light"/>
              </a:rPr>
              <a:t>Podemos crear un repositorio directamente remoto en el Github, luego usarlo localmente y subir los cambios.</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crear un repositorio remoto desde nuestra cuenta, vamos al botón “+” y elegimos “</a:t>
            </a:r>
            <a:r>
              <a:rPr i="1" lang="en" sz="1900">
                <a:solidFill>
                  <a:schemeClr val="dk1"/>
                </a:solidFill>
                <a:highlight>
                  <a:schemeClr val="lt1"/>
                </a:highlight>
                <a:latin typeface="Helvetica Neue Light"/>
                <a:ea typeface="Helvetica Neue Light"/>
                <a:cs typeface="Helvetica Neue Light"/>
                <a:sym typeface="Helvetica Neue Light"/>
              </a:rPr>
              <a:t>New Repository</a:t>
            </a:r>
            <a:r>
              <a:rPr lang="en"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267" name="Google Shape;267;p5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68" name="Google Shape;268;p53"/>
          <p:cNvSpPr/>
          <p:nvPr/>
        </p:nvSpPr>
        <p:spPr>
          <a:xfrm>
            <a:off x="7133550" y="3400370"/>
            <a:ext cx="1025400" cy="2346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3"/>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Repositorio remoto en Github</a:t>
            </a:r>
            <a:endParaRPr i="1" sz="3600">
              <a:latin typeface="Anton"/>
              <a:ea typeface="Anton"/>
              <a:cs typeface="Anton"/>
              <a:sym typeface="Anton"/>
            </a:endParaRPr>
          </a:p>
        </p:txBody>
      </p:sp>
      <p:pic>
        <p:nvPicPr>
          <p:cNvPr id="270" name="Google Shape;270;p53"/>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pic>
        <p:nvPicPr>
          <p:cNvPr id="271" name="Google Shape;271;p53"/>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4"/>
          <p:cNvSpPr txBox="1"/>
          <p:nvPr/>
        </p:nvSpPr>
        <p:spPr>
          <a:xfrm>
            <a:off x="4285350" y="1102175"/>
            <a:ext cx="4510200" cy="36132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Solo es necesario elegir el nombre del repositorio y ponerlo en </a:t>
            </a:r>
            <a:r>
              <a:rPr i="1" lang="en" sz="1900">
                <a:solidFill>
                  <a:schemeClr val="dk1"/>
                </a:solidFill>
                <a:highlight>
                  <a:schemeClr val="lt1"/>
                </a:highlight>
                <a:latin typeface="Helvetica Neue Light"/>
                <a:ea typeface="Helvetica Neue Light"/>
                <a:cs typeface="Helvetica Neue Light"/>
                <a:sym typeface="Helvetica Neue Light"/>
              </a:rPr>
              <a:t>“Repository name”</a:t>
            </a:r>
            <a:r>
              <a:rPr lang="en"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Los repositorios en general en Github los hacemos públicos.</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Se puede agregar un archivo README para poner especificaciones o explicaciones del proyecto que va a tener el repositorio.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277" name="Google Shape;277;p5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8" name="Google Shape;278;p54"/>
          <p:cNvPicPr preferRelativeResize="0"/>
          <p:nvPr/>
        </p:nvPicPr>
        <p:blipFill>
          <a:blip r:embed="rId4">
            <a:alphaModFix/>
          </a:blip>
          <a:stretch>
            <a:fillRect/>
          </a:stretch>
        </p:blipFill>
        <p:spPr>
          <a:xfrm>
            <a:off x="169950" y="1035995"/>
            <a:ext cx="4017378" cy="3912625"/>
          </a:xfrm>
          <a:prstGeom prst="rect">
            <a:avLst/>
          </a:prstGeom>
          <a:noFill/>
          <a:ln cap="flat" cmpd="sng" w="19050">
            <a:solidFill>
              <a:schemeClr val="dk2"/>
            </a:solidFill>
            <a:prstDash val="solid"/>
            <a:round/>
            <a:headEnd len="sm" w="sm" type="none"/>
            <a:tailEnd len="sm" w="sm" type="none"/>
          </a:ln>
        </p:spPr>
      </p:pic>
      <p:sp>
        <p:nvSpPr>
          <p:cNvPr id="279" name="Google Shape;279;p54"/>
          <p:cNvSpPr/>
          <p:nvPr/>
        </p:nvSpPr>
        <p:spPr>
          <a:xfrm>
            <a:off x="1248070" y="1873905"/>
            <a:ext cx="1025400" cy="234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4"/>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Repositorio remoto en Github</a:t>
            </a:r>
            <a:endParaRPr i="1" sz="3600">
              <a:latin typeface="Anton"/>
              <a:ea typeface="Anton"/>
              <a:cs typeface="Anton"/>
              <a:sym typeface="Anton"/>
            </a:endParaRPr>
          </a:p>
        </p:txBody>
      </p:sp>
      <p:pic>
        <p:nvPicPr>
          <p:cNvPr id="281" name="Google Shape;281;p54"/>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pic>
        <p:nvPicPr>
          <p:cNvPr id="282" name="Google Shape;282;p54"/>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5"/>
          <p:cNvSpPr txBox="1"/>
          <p:nvPr/>
        </p:nvSpPr>
        <p:spPr>
          <a:xfrm>
            <a:off x="379800" y="761175"/>
            <a:ext cx="8232000" cy="9696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crear un repositorio local, abrimos una consola en la carpeta en la que queremos que se cree y ponemos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288" name="Google Shape;288;p55"/>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Crear un repositorio local</a:t>
            </a:r>
            <a:endParaRPr i="1" sz="3600">
              <a:latin typeface="Anton"/>
              <a:ea typeface="Anton"/>
              <a:cs typeface="Anton"/>
              <a:sym typeface="Anton"/>
            </a:endParaRPr>
          </a:p>
        </p:txBody>
      </p:sp>
      <p:pic>
        <p:nvPicPr>
          <p:cNvPr id="289" name="Google Shape;28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90" name="Google Shape;290;p55"/>
          <p:cNvPicPr preferRelativeResize="0"/>
          <p:nvPr/>
        </p:nvPicPr>
        <p:blipFill>
          <a:blip r:embed="rId4">
            <a:alphaModFix/>
          </a:blip>
          <a:stretch>
            <a:fillRect/>
          </a:stretch>
        </p:blipFill>
        <p:spPr>
          <a:xfrm>
            <a:off x="3938588" y="1730775"/>
            <a:ext cx="1266825" cy="304800"/>
          </a:xfrm>
          <a:prstGeom prst="rect">
            <a:avLst/>
          </a:prstGeom>
          <a:noFill/>
          <a:ln cap="flat" cmpd="sng" w="19050">
            <a:solidFill>
              <a:schemeClr val="dk2"/>
            </a:solidFill>
            <a:prstDash val="solid"/>
            <a:round/>
            <a:headEnd len="sm" w="sm" type="none"/>
            <a:tailEnd len="sm" w="sm" type="none"/>
          </a:ln>
        </p:spPr>
      </p:pic>
      <p:sp>
        <p:nvSpPr>
          <p:cNvPr id="291" name="Google Shape;291;p55"/>
          <p:cNvSpPr txBox="1"/>
          <p:nvPr/>
        </p:nvSpPr>
        <p:spPr>
          <a:xfrm>
            <a:off x="379800" y="2056575"/>
            <a:ext cx="8232000" cy="17559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Ya tenemos entonces una carpeta vacía en la que podemos agregar los archivos de nuestro proyecto y usar los comandos de Git.</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configurar este repositorio para poder luego subirlo a nuestra cuenta de Github, usamos los siguientes comandos de consola:</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292" name="Google Shape;292;p55"/>
          <p:cNvPicPr preferRelativeResize="0"/>
          <p:nvPr/>
        </p:nvPicPr>
        <p:blipFill>
          <a:blip r:embed="rId5">
            <a:alphaModFix/>
          </a:blip>
          <a:stretch>
            <a:fillRect/>
          </a:stretch>
        </p:blipFill>
        <p:spPr>
          <a:xfrm>
            <a:off x="2081213" y="3833475"/>
            <a:ext cx="4829175" cy="333375"/>
          </a:xfrm>
          <a:prstGeom prst="rect">
            <a:avLst/>
          </a:prstGeom>
          <a:noFill/>
          <a:ln cap="flat" cmpd="sng" w="19050">
            <a:solidFill>
              <a:schemeClr val="dk2"/>
            </a:solidFill>
            <a:prstDash val="solid"/>
            <a:round/>
            <a:headEnd len="sm" w="sm" type="none"/>
            <a:tailEnd len="sm" w="sm" type="none"/>
          </a:ln>
        </p:spPr>
      </p:pic>
      <p:pic>
        <p:nvPicPr>
          <p:cNvPr id="293" name="Google Shape;293;p55"/>
          <p:cNvPicPr preferRelativeResize="0"/>
          <p:nvPr/>
        </p:nvPicPr>
        <p:blipFill>
          <a:blip r:embed="rId6">
            <a:alphaModFix/>
          </a:blip>
          <a:stretch>
            <a:fillRect/>
          </a:stretch>
        </p:blipFill>
        <p:spPr>
          <a:xfrm>
            <a:off x="1757363" y="4288625"/>
            <a:ext cx="5629275" cy="342900"/>
          </a:xfrm>
          <a:prstGeom prst="rect">
            <a:avLst/>
          </a:prstGeom>
          <a:noFill/>
          <a:ln cap="flat" cmpd="sng" w="19050">
            <a:solidFill>
              <a:schemeClr val="dk2"/>
            </a:solidFill>
            <a:prstDash val="solid"/>
            <a:round/>
            <a:headEnd len="sm" w="sm" type="none"/>
            <a:tailEnd len="sm" w="sm" type="none"/>
          </a:ln>
        </p:spPr>
      </p:pic>
      <p:pic>
        <p:nvPicPr>
          <p:cNvPr id="294" name="Google Shape;294;p55"/>
          <p:cNvPicPr preferRelativeResize="0"/>
          <p:nvPr/>
        </p:nvPicPr>
        <p:blipFill rotWithShape="1">
          <a:blip r:embed="rId7">
            <a:alphaModFix/>
          </a:blip>
          <a:srcRect b="0" l="0" r="55808" t="0"/>
          <a:stretch/>
        </p:blipFill>
        <p:spPr>
          <a:xfrm>
            <a:off x="143275" y="132725"/>
            <a:ext cx="762899" cy="721553"/>
          </a:xfrm>
          <a:prstGeom prst="rect">
            <a:avLst/>
          </a:prstGeom>
          <a:noFill/>
          <a:ln>
            <a:noFill/>
          </a:ln>
        </p:spPr>
      </p:pic>
      <p:pic>
        <p:nvPicPr>
          <p:cNvPr id="295" name="Google Shape;295;p55"/>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6"/>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Conectar repositorio local y remoto</a:t>
            </a:r>
            <a:endParaRPr i="1" sz="3600">
              <a:latin typeface="Anton"/>
              <a:ea typeface="Anton"/>
              <a:cs typeface="Anton"/>
              <a:sym typeface="Anton"/>
            </a:endParaRPr>
          </a:p>
        </p:txBody>
      </p:sp>
      <p:pic>
        <p:nvPicPr>
          <p:cNvPr id="301" name="Google Shape;301;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2" name="Google Shape;302;p56"/>
          <p:cNvSpPr txBox="1"/>
          <p:nvPr/>
        </p:nvSpPr>
        <p:spPr>
          <a:xfrm>
            <a:off x="379800" y="1142175"/>
            <a:ext cx="8232000" cy="23934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conectar el repositorio local creado con el que creamos remoto en Github, primero debemos obtener la url del repositorio remoto, abiréndolo desde nuestra cuenta de Github. El link debe ser de la forma:</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457200" rtl="0" algn="ctr">
              <a:lnSpc>
                <a:spcPct val="100000"/>
              </a:lnSpc>
              <a:spcBef>
                <a:spcPts val="1300"/>
              </a:spcBef>
              <a:spcAft>
                <a:spcPts val="0"/>
              </a:spcAft>
              <a:buNone/>
            </a:pPr>
            <a:r>
              <a:rPr b="1" lang="en" sz="1900">
                <a:solidFill>
                  <a:srgbClr val="222222"/>
                </a:solidFill>
                <a:highlight>
                  <a:schemeClr val="lt1"/>
                </a:highlight>
                <a:uFill>
                  <a:noFill/>
                </a:uFill>
                <a:latin typeface="Helvetica Neue"/>
                <a:ea typeface="Helvetica Neue"/>
                <a:cs typeface="Helvetica Neue"/>
                <a:sym typeface="Helvetica Neue"/>
                <a:hlinkClick r:id="rId4">
                  <a:extLst>
                    <a:ext uri="{A12FA001-AC4F-418D-AE19-62706E023703}">
                      <ahyp:hlinkClr val="tx"/>
                    </a:ext>
                  </a:extLst>
                </a:hlinkClick>
              </a:rPr>
              <a:t>https://github.com/username/repositoryName.git</a:t>
            </a:r>
            <a:br>
              <a:rPr b="1" lang="en" sz="1900">
                <a:solidFill>
                  <a:schemeClr val="dk1"/>
                </a:solidFill>
                <a:highlight>
                  <a:schemeClr val="lt1"/>
                </a:highlight>
                <a:latin typeface="Helvetica Neue"/>
                <a:ea typeface="Helvetica Neue"/>
                <a:cs typeface="Helvetica Neue"/>
                <a:sym typeface="Helvetica Neue"/>
              </a:rPr>
            </a:br>
            <a:endParaRPr b="1" sz="1900">
              <a:solidFill>
                <a:schemeClr val="dk1"/>
              </a:solidFill>
              <a:highlight>
                <a:schemeClr val="lt1"/>
              </a:highlight>
              <a:latin typeface="Helvetica Neue"/>
              <a:ea typeface="Helvetica Neue"/>
              <a:cs typeface="Helvetica Neue"/>
              <a:sym typeface="Helvetica Neue"/>
            </a:endParaRPr>
          </a:p>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De este modo, en consola, en la carpeta que tenemos el repositorio local, ponemos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03" name="Google Shape;303;p56"/>
          <p:cNvPicPr preferRelativeResize="0"/>
          <p:nvPr/>
        </p:nvPicPr>
        <p:blipFill>
          <a:blip r:embed="rId5">
            <a:alphaModFix/>
          </a:blip>
          <a:stretch>
            <a:fillRect/>
          </a:stretch>
        </p:blipFill>
        <p:spPr>
          <a:xfrm>
            <a:off x="980400" y="3902300"/>
            <a:ext cx="7263125" cy="333511"/>
          </a:xfrm>
          <a:prstGeom prst="rect">
            <a:avLst/>
          </a:prstGeom>
          <a:noFill/>
          <a:ln cap="flat" cmpd="sng" w="19050">
            <a:solidFill>
              <a:schemeClr val="dk2"/>
            </a:solidFill>
            <a:prstDash val="solid"/>
            <a:round/>
            <a:headEnd len="sm" w="sm" type="none"/>
            <a:tailEnd len="sm" w="sm" type="none"/>
          </a:ln>
        </p:spPr>
      </p:pic>
      <p:pic>
        <p:nvPicPr>
          <p:cNvPr id="304" name="Google Shape;304;p56"/>
          <p:cNvPicPr preferRelativeResize="0"/>
          <p:nvPr/>
        </p:nvPicPr>
        <p:blipFill rotWithShape="1">
          <a:blip r:embed="rId6">
            <a:alphaModFix/>
          </a:blip>
          <a:srcRect b="0" l="0" r="55808" t="0"/>
          <a:stretch/>
        </p:blipFill>
        <p:spPr>
          <a:xfrm>
            <a:off x="143275" y="132725"/>
            <a:ext cx="762899" cy="721553"/>
          </a:xfrm>
          <a:prstGeom prst="rect">
            <a:avLst/>
          </a:prstGeom>
          <a:noFill/>
          <a:ln>
            <a:noFill/>
          </a:ln>
        </p:spPr>
      </p:pic>
      <p:pic>
        <p:nvPicPr>
          <p:cNvPr id="305" name="Google Shape;305;p56"/>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7"/>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Agregar archivos al repositorio</a:t>
            </a:r>
            <a:endParaRPr i="1" sz="3600">
              <a:latin typeface="Anton"/>
              <a:ea typeface="Anton"/>
              <a:cs typeface="Anton"/>
              <a:sym typeface="Anton"/>
            </a:endParaRPr>
          </a:p>
        </p:txBody>
      </p:sp>
      <p:pic>
        <p:nvPicPr>
          <p:cNvPr id="311" name="Google Shape;311;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2" name="Google Shape;312;p57"/>
          <p:cNvSpPr txBox="1"/>
          <p:nvPr/>
        </p:nvSpPr>
        <p:spPr>
          <a:xfrm>
            <a:off x="379800" y="752545"/>
            <a:ext cx="8232000" cy="954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Podemos agregar los archivos de nuestro proyecto al repositorio local con el siguiente comando: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13" name="Google Shape;313;p57"/>
          <p:cNvPicPr preferRelativeResize="0"/>
          <p:nvPr/>
        </p:nvPicPr>
        <p:blipFill>
          <a:blip r:embed="rId4">
            <a:alphaModFix/>
          </a:blip>
          <a:stretch>
            <a:fillRect/>
          </a:stretch>
        </p:blipFill>
        <p:spPr>
          <a:xfrm>
            <a:off x="4672325" y="1724105"/>
            <a:ext cx="3276600" cy="323850"/>
          </a:xfrm>
          <a:prstGeom prst="rect">
            <a:avLst/>
          </a:prstGeom>
          <a:noFill/>
          <a:ln cap="flat" cmpd="sng" w="19050">
            <a:solidFill>
              <a:schemeClr val="dk2"/>
            </a:solidFill>
            <a:prstDash val="solid"/>
            <a:round/>
            <a:headEnd len="sm" w="sm" type="none"/>
            <a:tailEnd len="sm" w="sm" type="none"/>
          </a:ln>
        </p:spPr>
      </p:pic>
      <p:pic>
        <p:nvPicPr>
          <p:cNvPr id="314" name="Google Shape;314;p57"/>
          <p:cNvPicPr preferRelativeResize="0"/>
          <p:nvPr/>
        </p:nvPicPr>
        <p:blipFill>
          <a:blip r:embed="rId5">
            <a:alphaModFix/>
          </a:blip>
          <a:stretch>
            <a:fillRect/>
          </a:stretch>
        </p:blipFill>
        <p:spPr>
          <a:xfrm>
            <a:off x="5977238" y="2656415"/>
            <a:ext cx="1285875" cy="323850"/>
          </a:xfrm>
          <a:prstGeom prst="rect">
            <a:avLst/>
          </a:prstGeom>
          <a:noFill/>
          <a:ln cap="flat" cmpd="sng" w="19050">
            <a:solidFill>
              <a:schemeClr val="dk2"/>
            </a:solidFill>
            <a:prstDash val="solid"/>
            <a:round/>
            <a:headEnd len="sm" w="sm" type="none"/>
            <a:tailEnd len="sm" w="sm" type="none"/>
          </a:ln>
        </p:spPr>
      </p:pic>
      <p:sp>
        <p:nvSpPr>
          <p:cNvPr id="315" name="Google Shape;315;p57"/>
          <p:cNvSpPr txBox="1"/>
          <p:nvPr/>
        </p:nvSpPr>
        <p:spPr>
          <a:xfrm>
            <a:off x="1175300" y="1630270"/>
            <a:ext cx="3815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13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Para agregar un solo archivo: </a:t>
            </a:r>
            <a:endParaRPr sz="1800"/>
          </a:p>
        </p:txBody>
      </p:sp>
      <p:sp>
        <p:nvSpPr>
          <p:cNvPr id="316" name="Google Shape;316;p57"/>
          <p:cNvSpPr txBox="1"/>
          <p:nvPr/>
        </p:nvSpPr>
        <p:spPr>
          <a:xfrm>
            <a:off x="1175300" y="2239870"/>
            <a:ext cx="57165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13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Para agregar todos los archivos que no estén ya en el repositorio o que hayan tenido cambios:</a:t>
            </a:r>
            <a:endParaRPr sz="1800"/>
          </a:p>
        </p:txBody>
      </p:sp>
      <p:sp>
        <p:nvSpPr>
          <p:cNvPr id="317" name="Google Shape;317;p57"/>
          <p:cNvSpPr txBox="1"/>
          <p:nvPr/>
        </p:nvSpPr>
        <p:spPr>
          <a:xfrm>
            <a:off x="379800" y="3054345"/>
            <a:ext cx="8529600" cy="1459800"/>
          </a:xfrm>
          <a:prstGeom prst="rect">
            <a:avLst/>
          </a:prstGeom>
          <a:noFill/>
          <a:ln>
            <a:noFill/>
          </a:ln>
        </p:spPr>
        <p:txBody>
          <a:bodyPr anchorCtr="0" anchor="t" bIns="91425" lIns="91425" spcFirstLastPara="1" rIns="91425" wrap="square" tIns="91425">
            <a:spAutoFit/>
          </a:bodyPr>
          <a:lstStyle/>
          <a:p>
            <a:pPr indent="-342900" lvl="0" marL="457200" rtl="0" algn="l">
              <a:spcBef>
                <a:spcPts val="13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Luego, debemos hacer un </a:t>
            </a:r>
            <a:r>
              <a:rPr i="1" lang="en" sz="1800">
                <a:solidFill>
                  <a:schemeClr val="dk1"/>
                </a:solidFill>
                <a:highlight>
                  <a:schemeClr val="lt1"/>
                </a:highlight>
                <a:latin typeface="Helvetica Neue Light"/>
                <a:ea typeface="Helvetica Neue Light"/>
                <a:cs typeface="Helvetica Neue Light"/>
                <a:sym typeface="Helvetica Neue Light"/>
              </a:rPr>
              <a:t>commit</a:t>
            </a:r>
            <a:r>
              <a:rPr lang="en" sz="1800">
                <a:solidFill>
                  <a:schemeClr val="dk1"/>
                </a:solidFill>
                <a:highlight>
                  <a:schemeClr val="lt1"/>
                </a:highlight>
                <a:latin typeface="Helvetica Neue Light"/>
                <a:ea typeface="Helvetica Neue Light"/>
                <a:cs typeface="Helvetica Neue Light"/>
                <a:sym typeface="Helvetica Neue Light"/>
              </a:rPr>
              <a:t> de los archivos agregados para generar un punto en la línea de tiempo y entonces poder volver a ese punto en caso de errores posteriores, es decir, controlar las versiones.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Usamos el comando: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18" name="Google Shape;318;p57"/>
          <p:cNvPicPr preferRelativeResize="0"/>
          <p:nvPr/>
        </p:nvPicPr>
        <p:blipFill>
          <a:blip r:embed="rId6">
            <a:alphaModFix/>
          </a:blip>
          <a:stretch>
            <a:fillRect/>
          </a:stretch>
        </p:blipFill>
        <p:spPr>
          <a:xfrm>
            <a:off x="3172188" y="4120095"/>
            <a:ext cx="3769125" cy="330625"/>
          </a:xfrm>
          <a:prstGeom prst="rect">
            <a:avLst/>
          </a:prstGeom>
          <a:noFill/>
          <a:ln cap="flat" cmpd="sng" w="19050">
            <a:solidFill>
              <a:schemeClr val="dk2"/>
            </a:solidFill>
            <a:prstDash val="solid"/>
            <a:round/>
            <a:headEnd len="sm" w="sm" type="none"/>
            <a:tailEnd len="sm" w="sm" type="none"/>
          </a:ln>
        </p:spPr>
      </p:pic>
      <p:pic>
        <p:nvPicPr>
          <p:cNvPr id="319" name="Google Shape;319;p57"/>
          <p:cNvPicPr preferRelativeResize="0"/>
          <p:nvPr/>
        </p:nvPicPr>
        <p:blipFill rotWithShape="1">
          <a:blip r:embed="rId7">
            <a:alphaModFix/>
          </a:blip>
          <a:srcRect b="0" l="0" r="55808" t="0"/>
          <a:stretch/>
        </p:blipFill>
        <p:spPr>
          <a:xfrm>
            <a:off x="143275" y="132725"/>
            <a:ext cx="762899" cy="721553"/>
          </a:xfrm>
          <a:prstGeom prst="rect">
            <a:avLst/>
          </a:prstGeom>
          <a:noFill/>
          <a:ln>
            <a:noFill/>
          </a:ln>
        </p:spPr>
      </p:pic>
      <p:pic>
        <p:nvPicPr>
          <p:cNvPr id="320" name="Google Shape;320;p57"/>
          <p:cNvPicPr preferRelativeResize="0"/>
          <p:nvPr/>
        </p:nvPicPr>
        <p:blipFill rotWithShape="1">
          <a:blip r:embed="rId8">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40" name="Shape 140"/>
        <p:cNvGrpSpPr/>
        <p:nvPr/>
      </p:nvGrpSpPr>
      <p:grpSpPr>
        <a:xfrm>
          <a:off x="0" y="0"/>
          <a:ext cx="0" cy="0"/>
          <a:chOff x="0" y="0"/>
          <a:chExt cx="0" cy="0"/>
        </a:xfrm>
      </p:grpSpPr>
      <p:sp>
        <p:nvSpPr>
          <p:cNvPr id="141" name="Google Shape;141;p40"/>
          <p:cNvSpPr txBox="1"/>
          <p:nvPr/>
        </p:nvSpPr>
        <p:spPr>
          <a:xfrm>
            <a:off x="4082750" y="1638000"/>
            <a:ext cx="4465200" cy="2172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Explorar y aplicar el concepto de control de versiones.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Utilizar </a:t>
            </a:r>
            <a:r>
              <a:rPr lang="en" sz="1800">
                <a:solidFill>
                  <a:schemeClr val="dk1"/>
                </a:solidFill>
                <a:highlight>
                  <a:srgbClr val="00FFFF"/>
                </a:highlight>
                <a:latin typeface="Helvetica Neue Light"/>
                <a:ea typeface="Helvetica Neue Light"/>
                <a:cs typeface="Helvetica Neue Light"/>
                <a:sym typeface="Helvetica Neue Light"/>
              </a:rPr>
              <a:t>Git</a:t>
            </a:r>
            <a:r>
              <a:rPr lang="en" sz="1800">
                <a:solidFill>
                  <a:schemeClr val="dk1"/>
                </a:solidFill>
                <a:latin typeface="Helvetica Neue Light"/>
                <a:ea typeface="Helvetica Neue Light"/>
                <a:cs typeface="Helvetica Neue Light"/>
                <a:sym typeface="Helvetica Neue Light"/>
              </a:rPr>
              <a:t> para tu proyecto.</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Conocer </a:t>
            </a:r>
            <a:r>
              <a:rPr lang="en" sz="1800">
                <a:solidFill>
                  <a:schemeClr val="dk1"/>
                </a:solidFill>
                <a:highlight>
                  <a:srgbClr val="00FFFF"/>
                </a:highlight>
                <a:latin typeface="Helvetica Neue Light"/>
                <a:ea typeface="Helvetica Neue Light"/>
                <a:cs typeface="Helvetica Neue Light"/>
                <a:sym typeface="Helvetica Neue Light"/>
              </a:rPr>
              <a:t>PaaS y Heroku</a:t>
            </a:r>
            <a:r>
              <a:rPr lang="en" sz="1800">
                <a:solidFill>
                  <a:schemeClr val="dk1"/>
                </a:solidFill>
                <a:latin typeface="Helvetica Neue Light"/>
                <a:ea typeface="Helvetica Neue Light"/>
                <a:cs typeface="Helvetica Neue Light"/>
                <a:sym typeface="Helvetica Neue Light"/>
              </a:rPr>
              <a:t> y sus funciones.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Implementar un proyecto de Node en Heroku.</a:t>
            </a:r>
            <a:endParaRPr sz="1800">
              <a:solidFill>
                <a:schemeClr val="dk1"/>
              </a:solidFill>
              <a:latin typeface="Helvetica Neue Light"/>
              <a:ea typeface="Helvetica Neue Light"/>
              <a:cs typeface="Helvetica Neue Light"/>
              <a:sym typeface="Helvetica Neue Light"/>
            </a:endParaRPr>
          </a:p>
        </p:txBody>
      </p:sp>
      <p:pic>
        <p:nvPicPr>
          <p:cNvPr id="142" name="Google Shape;142;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3" name="Google Shape;143;p4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3000">
                <a:solidFill>
                  <a:srgbClr val="000000"/>
                </a:solidFill>
                <a:latin typeface="Anton"/>
                <a:ea typeface="Anton"/>
                <a:cs typeface="Anton"/>
                <a:sym typeface="Anton"/>
              </a:rPr>
              <a:t>OBJETIVOS </a:t>
            </a:r>
            <a:r>
              <a:rPr i="1" lang="en" sz="3000">
                <a:latin typeface="Anton"/>
                <a:ea typeface="Anton"/>
                <a:cs typeface="Anton"/>
                <a:sym typeface="Anton"/>
              </a:rPr>
              <a:t>DE LA CLASE</a:t>
            </a:r>
            <a:endParaRPr i="1" sz="3000">
              <a:latin typeface="Anton"/>
              <a:ea typeface="Anton"/>
              <a:cs typeface="Anton"/>
              <a:sym typeface="Anton"/>
            </a:endParaRPr>
          </a:p>
        </p:txBody>
      </p:sp>
      <p:pic>
        <p:nvPicPr>
          <p:cNvPr id="144" name="Google Shape;144;p4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8"/>
          <p:cNvSpPr txBox="1"/>
          <p:nvPr/>
        </p:nvSpPr>
        <p:spPr>
          <a:xfrm>
            <a:off x="1180500" y="861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Subir y descargar archivos del repositorio remoto</a:t>
            </a:r>
            <a:endParaRPr i="1" sz="3600">
              <a:latin typeface="Anton"/>
              <a:ea typeface="Anton"/>
              <a:cs typeface="Anton"/>
              <a:sym typeface="Anton"/>
            </a:endParaRPr>
          </a:p>
        </p:txBody>
      </p:sp>
      <p:pic>
        <p:nvPicPr>
          <p:cNvPr id="326" name="Google Shape;326;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7" name="Google Shape;327;p58"/>
          <p:cNvSpPr txBox="1"/>
          <p:nvPr/>
        </p:nvSpPr>
        <p:spPr>
          <a:xfrm>
            <a:off x="379800" y="1218375"/>
            <a:ext cx="8319300" cy="9543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Luego, para subir los archivos que agregamos del repositorio local al remoto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328" name="Google Shape;328;p58"/>
          <p:cNvSpPr txBox="1"/>
          <p:nvPr/>
        </p:nvSpPr>
        <p:spPr>
          <a:xfrm>
            <a:off x="379800" y="2732285"/>
            <a:ext cx="83193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descargar archivos al repositorio local que están en ell repositorio remoto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29" name="Google Shape;329;p58"/>
          <p:cNvPicPr preferRelativeResize="0"/>
          <p:nvPr/>
        </p:nvPicPr>
        <p:blipFill>
          <a:blip r:embed="rId4">
            <a:alphaModFix/>
          </a:blip>
          <a:stretch>
            <a:fillRect/>
          </a:stretch>
        </p:blipFill>
        <p:spPr>
          <a:xfrm>
            <a:off x="3148013" y="2207195"/>
            <a:ext cx="2695575" cy="276225"/>
          </a:xfrm>
          <a:prstGeom prst="rect">
            <a:avLst/>
          </a:prstGeom>
          <a:noFill/>
          <a:ln cap="flat" cmpd="sng" w="19050">
            <a:solidFill>
              <a:schemeClr val="dk2"/>
            </a:solidFill>
            <a:prstDash val="solid"/>
            <a:round/>
            <a:headEnd len="sm" w="sm" type="none"/>
            <a:tailEnd len="sm" w="sm" type="none"/>
          </a:ln>
        </p:spPr>
      </p:pic>
      <p:pic>
        <p:nvPicPr>
          <p:cNvPr id="330" name="Google Shape;330;p58"/>
          <p:cNvPicPr preferRelativeResize="0"/>
          <p:nvPr/>
        </p:nvPicPr>
        <p:blipFill>
          <a:blip r:embed="rId5">
            <a:alphaModFix/>
          </a:blip>
          <a:stretch>
            <a:fillRect/>
          </a:stretch>
        </p:blipFill>
        <p:spPr>
          <a:xfrm>
            <a:off x="3171825" y="3543900"/>
            <a:ext cx="2647950" cy="304800"/>
          </a:xfrm>
          <a:prstGeom prst="rect">
            <a:avLst/>
          </a:prstGeom>
          <a:noFill/>
          <a:ln cap="flat" cmpd="sng" w="19050">
            <a:solidFill>
              <a:schemeClr val="dk2"/>
            </a:solidFill>
            <a:prstDash val="solid"/>
            <a:round/>
            <a:headEnd len="sm" w="sm" type="none"/>
            <a:tailEnd len="sm" w="sm" type="none"/>
          </a:ln>
        </p:spPr>
      </p:pic>
      <p:sp>
        <p:nvSpPr>
          <p:cNvPr id="331" name="Google Shape;331;p58"/>
          <p:cNvSpPr txBox="1"/>
          <p:nvPr/>
        </p:nvSpPr>
        <p:spPr>
          <a:xfrm>
            <a:off x="379800" y="4189375"/>
            <a:ext cx="8319300" cy="677100"/>
          </a:xfrm>
          <a:prstGeom prst="rect">
            <a:avLst/>
          </a:prstGeom>
          <a:noFill/>
          <a:ln>
            <a:noFill/>
          </a:ln>
        </p:spPr>
        <p:txBody>
          <a:bodyPr anchorCtr="0" anchor="t" bIns="91425" lIns="91425" spcFirstLastPara="1" rIns="91425" wrap="square" tIns="91425">
            <a:spAutoFit/>
          </a:bodyPr>
          <a:lstStyle/>
          <a:p>
            <a:pPr indent="0" lvl="0" marL="0" rtl="0" algn="l">
              <a:spcBef>
                <a:spcPts val="1300"/>
              </a:spcBef>
              <a:spcAft>
                <a:spcPts val="1000"/>
              </a:spcAft>
              <a:buNone/>
            </a:pPr>
            <a:r>
              <a:rPr lang="en" sz="1600">
                <a:solidFill>
                  <a:schemeClr val="dk1"/>
                </a:solidFill>
                <a:highlight>
                  <a:schemeClr val="lt1"/>
                </a:highlight>
                <a:latin typeface="Helvetica Neue Light"/>
                <a:ea typeface="Helvetica Neue Light"/>
                <a:cs typeface="Helvetica Neue Light"/>
                <a:sym typeface="Helvetica Neue Light"/>
              </a:rPr>
              <a:t>👉 Pueden ser, por ejemplo, archivos subidos por otro usuario al mismo repositorio y entonces no lo tendremos en el local.</a:t>
            </a:r>
            <a:endParaRPr sz="1100"/>
          </a:p>
        </p:txBody>
      </p:sp>
      <p:pic>
        <p:nvPicPr>
          <p:cNvPr id="332" name="Google Shape;332;p58"/>
          <p:cNvPicPr preferRelativeResize="0"/>
          <p:nvPr/>
        </p:nvPicPr>
        <p:blipFill rotWithShape="1">
          <a:blip r:embed="rId6">
            <a:alphaModFix/>
          </a:blip>
          <a:srcRect b="0" l="0" r="55808" t="0"/>
          <a:stretch/>
        </p:blipFill>
        <p:spPr>
          <a:xfrm>
            <a:off x="143275" y="132725"/>
            <a:ext cx="762899" cy="721553"/>
          </a:xfrm>
          <a:prstGeom prst="rect">
            <a:avLst/>
          </a:prstGeom>
          <a:noFill/>
          <a:ln>
            <a:noFill/>
          </a:ln>
        </p:spPr>
      </p:pic>
      <p:pic>
        <p:nvPicPr>
          <p:cNvPr id="333" name="Google Shape;333;p58"/>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9"/>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Clonar un repositorio remoto</a:t>
            </a:r>
            <a:endParaRPr i="1" sz="3600">
              <a:latin typeface="Anton"/>
              <a:ea typeface="Anton"/>
              <a:cs typeface="Anton"/>
              <a:sym typeface="Anton"/>
            </a:endParaRPr>
          </a:p>
        </p:txBody>
      </p:sp>
      <p:pic>
        <p:nvPicPr>
          <p:cNvPr id="339" name="Google Shape;339;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0" name="Google Shape;340;p59"/>
          <p:cNvSpPr txBox="1"/>
          <p:nvPr/>
        </p:nvSpPr>
        <p:spPr>
          <a:xfrm>
            <a:off x="253290" y="989800"/>
            <a:ext cx="8232000" cy="3189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3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Si estamos trabajando en equipo, uno de los integrantes puede crear el repositorio y subir al repositorio remoto los archivos iniciales del proyecto con los comandos que ya vimos.</a:t>
            </a:r>
            <a:endParaRPr b="1" sz="1800">
              <a:solidFill>
                <a:schemeClr val="dk1"/>
              </a:solidFill>
              <a:highlight>
                <a:schemeClr val="lt1"/>
              </a:highlight>
              <a:latin typeface="Helvetica Neue"/>
              <a:ea typeface="Helvetica Neue"/>
              <a:cs typeface="Helvetica Neue"/>
              <a:sym typeface="Helvetica Neue"/>
            </a:endParaRPr>
          </a:p>
          <a:p>
            <a:pPr indent="-342900" lvl="0" marL="457200" rtl="0" algn="l">
              <a:lnSpc>
                <a:spcPct val="100000"/>
              </a:lnSpc>
              <a:spcBef>
                <a:spcPts val="13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Si queremos tener luego ese repositorio localmente en nuestras computadoras, vamos a tener que clonarlo.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Para eso, necesitamos la misma url del repositorio remoto que usamos anteriormente (del repositorio que nos queramos clonar) y usamos el siguiente comando en consola en la carpeta en la que queremos que esté el proyecto: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41" name="Google Shape;341;p59"/>
          <p:cNvPicPr preferRelativeResize="0"/>
          <p:nvPr/>
        </p:nvPicPr>
        <p:blipFill>
          <a:blip r:embed="rId4">
            <a:alphaModFix/>
          </a:blip>
          <a:stretch>
            <a:fillRect/>
          </a:stretch>
        </p:blipFill>
        <p:spPr>
          <a:xfrm>
            <a:off x="1562100" y="4185988"/>
            <a:ext cx="6172200" cy="314325"/>
          </a:xfrm>
          <a:prstGeom prst="rect">
            <a:avLst/>
          </a:prstGeom>
          <a:noFill/>
          <a:ln cap="flat" cmpd="sng" w="19050">
            <a:solidFill>
              <a:schemeClr val="dk2"/>
            </a:solidFill>
            <a:prstDash val="solid"/>
            <a:round/>
            <a:headEnd len="sm" w="sm" type="none"/>
            <a:tailEnd len="sm" w="sm" type="none"/>
          </a:ln>
        </p:spPr>
      </p:pic>
      <p:pic>
        <p:nvPicPr>
          <p:cNvPr id="342" name="Google Shape;342;p59"/>
          <p:cNvPicPr preferRelativeResize="0"/>
          <p:nvPr/>
        </p:nvPicPr>
        <p:blipFill rotWithShape="1">
          <a:blip r:embed="rId5">
            <a:alphaModFix/>
          </a:blip>
          <a:srcRect b="0" l="0" r="55808" t="0"/>
          <a:stretch/>
        </p:blipFill>
        <p:spPr>
          <a:xfrm>
            <a:off x="143275" y="132725"/>
            <a:ext cx="762899" cy="721553"/>
          </a:xfrm>
          <a:prstGeom prst="rect">
            <a:avLst/>
          </a:prstGeom>
          <a:noFill/>
          <a:ln>
            <a:noFill/>
          </a:ln>
        </p:spPr>
      </p:pic>
      <p:pic>
        <p:nvPicPr>
          <p:cNvPr id="343" name="Google Shape;343;p59"/>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47" name="Shape 347"/>
        <p:cNvGrpSpPr/>
        <p:nvPr/>
      </p:nvGrpSpPr>
      <p:grpSpPr>
        <a:xfrm>
          <a:off x="0" y="0"/>
          <a:ext cx="0" cy="0"/>
          <a:chOff x="0" y="0"/>
          <a:chExt cx="0" cy="0"/>
        </a:xfrm>
      </p:grpSpPr>
      <p:sp>
        <p:nvSpPr>
          <p:cNvPr id="348" name="Google Shape;348;p60"/>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TRABAJANDO CON BRANCHES EN GIT</a:t>
            </a:r>
            <a:endParaRPr i="1" sz="3600">
              <a:latin typeface="Anton"/>
              <a:ea typeface="Anton"/>
              <a:cs typeface="Anton"/>
              <a:sym typeface="Anton"/>
            </a:endParaRPr>
          </a:p>
        </p:txBody>
      </p:sp>
      <p:pic>
        <p:nvPicPr>
          <p:cNvPr id="349" name="Google Shape;349;p6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1"/>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¿Para qué son?</a:t>
            </a:r>
            <a:endParaRPr i="1" sz="3600">
              <a:latin typeface="Anton"/>
              <a:ea typeface="Anton"/>
              <a:cs typeface="Anton"/>
              <a:sym typeface="Anton"/>
            </a:endParaRPr>
          </a:p>
        </p:txBody>
      </p:sp>
      <p:pic>
        <p:nvPicPr>
          <p:cNvPr id="355" name="Google Shape;355;p6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6" name="Google Shape;356;p61"/>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357" name="Google Shape;357;p61"/>
          <p:cNvSpPr txBox="1"/>
          <p:nvPr/>
        </p:nvSpPr>
        <p:spPr>
          <a:xfrm>
            <a:off x="379800" y="684975"/>
            <a:ext cx="8232000" cy="40611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1300"/>
              </a:spcBef>
              <a:spcAft>
                <a:spcPts val="0"/>
              </a:spcAft>
              <a:buNone/>
            </a:pPr>
            <a:r>
              <a:rPr lang="en" sz="1900">
                <a:solidFill>
                  <a:schemeClr val="dk1"/>
                </a:solidFill>
                <a:highlight>
                  <a:schemeClr val="lt1"/>
                </a:highlight>
                <a:latin typeface="Helvetica Neue Light"/>
                <a:ea typeface="Helvetica Neue Light"/>
                <a:cs typeface="Helvetica Neue Light"/>
                <a:sym typeface="Helvetica Neue Light"/>
              </a:rPr>
              <a:t>Las </a:t>
            </a:r>
            <a:r>
              <a:rPr b="1" lang="en" sz="1900">
                <a:solidFill>
                  <a:schemeClr val="dk1"/>
                </a:solidFill>
                <a:highlight>
                  <a:schemeClr val="lt1"/>
                </a:highlight>
                <a:latin typeface="Helvetica Neue"/>
                <a:ea typeface="Helvetica Neue"/>
                <a:cs typeface="Helvetica Neue"/>
                <a:sym typeface="Helvetica Neue"/>
              </a:rPr>
              <a:t>ramas (</a:t>
            </a:r>
            <a:r>
              <a:rPr b="1" i="1" lang="en" sz="1900">
                <a:solidFill>
                  <a:schemeClr val="dk1"/>
                </a:solidFill>
                <a:highlight>
                  <a:schemeClr val="lt1"/>
                </a:highlight>
                <a:latin typeface="Helvetica Neue"/>
                <a:ea typeface="Helvetica Neue"/>
                <a:cs typeface="Helvetica Neue"/>
                <a:sym typeface="Helvetica Neue"/>
              </a:rPr>
              <a:t>branches</a:t>
            </a:r>
            <a:r>
              <a:rPr b="1" lang="en" sz="1900">
                <a:solidFill>
                  <a:schemeClr val="dk1"/>
                </a:solidFill>
                <a:highlight>
                  <a:schemeClr val="lt1"/>
                </a:highlight>
                <a:latin typeface="Helvetica Neue"/>
                <a:ea typeface="Helvetica Neue"/>
                <a:cs typeface="Helvetica Neue"/>
                <a:sym typeface="Helvetica Neue"/>
              </a:rPr>
              <a:t>)</a:t>
            </a:r>
            <a:r>
              <a:rPr lang="en" sz="1900">
                <a:solidFill>
                  <a:schemeClr val="dk1"/>
                </a:solidFill>
                <a:highlight>
                  <a:schemeClr val="lt1"/>
                </a:highlight>
                <a:latin typeface="Helvetica Neue Light"/>
                <a:ea typeface="Helvetica Neue Light"/>
                <a:cs typeface="Helvetica Neue Light"/>
                <a:sym typeface="Helvetica Neue Light"/>
              </a:rPr>
              <a:t> son utilizadas para desarrollar </a:t>
            </a:r>
            <a:r>
              <a:rPr b="1" lang="en" sz="1900">
                <a:solidFill>
                  <a:schemeClr val="dk1"/>
                </a:solidFill>
                <a:highlight>
                  <a:schemeClr val="lt1"/>
                </a:highlight>
                <a:latin typeface="Helvetica Neue"/>
                <a:ea typeface="Helvetica Neue"/>
                <a:cs typeface="Helvetica Neue"/>
                <a:sym typeface="Helvetica Neue"/>
              </a:rPr>
              <a:t>funcionalidades aisladas</a:t>
            </a:r>
            <a:r>
              <a:rPr lang="en" sz="1900">
                <a:solidFill>
                  <a:schemeClr val="dk1"/>
                </a:solidFill>
                <a:highlight>
                  <a:schemeClr val="lt1"/>
                </a:highlight>
                <a:latin typeface="Helvetica Neue Light"/>
                <a:ea typeface="Helvetica Neue Light"/>
                <a:cs typeface="Helvetica Neue Light"/>
                <a:sym typeface="Helvetica Neue Light"/>
              </a:rPr>
              <a:t> unas de otras.</a:t>
            </a:r>
            <a:br>
              <a:rPr lang="en" sz="1900">
                <a:solidFill>
                  <a:schemeClr val="dk1"/>
                </a:solidFill>
                <a:highlight>
                  <a:schemeClr val="lt1"/>
                </a:highlight>
                <a:latin typeface="Helvetica Neue Light"/>
                <a:ea typeface="Helvetica Neue Light"/>
                <a:cs typeface="Helvetica Neue Light"/>
                <a:sym typeface="Helvetica Neue Light"/>
              </a:rPr>
            </a:br>
            <a:endParaRPr sz="19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La </a:t>
            </a:r>
            <a:r>
              <a:rPr b="1" lang="en" sz="1800">
                <a:solidFill>
                  <a:schemeClr val="dk1"/>
                </a:solidFill>
                <a:highlight>
                  <a:schemeClr val="lt1"/>
                </a:highlight>
                <a:latin typeface="Helvetica Neue"/>
                <a:ea typeface="Helvetica Neue"/>
                <a:cs typeface="Helvetica Neue"/>
                <a:sym typeface="Helvetica Neue"/>
              </a:rPr>
              <a:t>rama </a:t>
            </a:r>
            <a:r>
              <a:rPr b="1" i="1" lang="en" sz="1800">
                <a:solidFill>
                  <a:schemeClr val="dk1"/>
                </a:solidFill>
                <a:highlight>
                  <a:schemeClr val="lt1"/>
                </a:highlight>
                <a:latin typeface="Helvetica Neue"/>
                <a:ea typeface="Helvetica Neue"/>
                <a:cs typeface="Helvetica Neue"/>
                <a:sym typeface="Helvetica Neue"/>
              </a:rPr>
              <a:t>master</a:t>
            </a:r>
            <a:r>
              <a:rPr lang="en" sz="1800">
                <a:solidFill>
                  <a:schemeClr val="dk1"/>
                </a:solidFill>
                <a:highlight>
                  <a:schemeClr val="lt1"/>
                </a:highlight>
                <a:latin typeface="Helvetica Neue Light"/>
                <a:ea typeface="Helvetica Neue Light"/>
                <a:cs typeface="Helvetica Neue Light"/>
                <a:sym typeface="Helvetica Neue Light"/>
              </a:rPr>
              <a:t> es la rama principal y "por defecto" cuando creas un repositorio. Es la rama de producción que se suele usar solo para lo que ya esté listo.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Luego, se suele tener una </a:t>
            </a:r>
            <a:r>
              <a:rPr b="1" lang="en" sz="1800">
                <a:solidFill>
                  <a:schemeClr val="dk1"/>
                </a:solidFill>
                <a:highlight>
                  <a:schemeClr val="lt1"/>
                </a:highlight>
                <a:latin typeface="Helvetica Neue"/>
                <a:ea typeface="Helvetica Neue"/>
                <a:cs typeface="Helvetica Neue"/>
                <a:sym typeface="Helvetica Neue"/>
              </a:rPr>
              <a:t>rama </a:t>
            </a:r>
            <a:r>
              <a:rPr lang="en" sz="1800">
                <a:solidFill>
                  <a:schemeClr val="dk1"/>
                </a:solidFill>
                <a:highlight>
                  <a:schemeClr val="lt1"/>
                </a:highlight>
                <a:latin typeface="Helvetica Neue Light"/>
                <a:ea typeface="Helvetica Neue Light"/>
                <a:cs typeface="Helvetica Neue Light"/>
                <a:sym typeface="Helvetica Neue Light"/>
              </a:rPr>
              <a:t>llamada </a:t>
            </a:r>
            <a:r>
              <a:rPr b="1" i="1" lang="en" sz="1800">
                <a:solidFill>
                  <a:schemeClr val="dk1"/>
                </a:solidFill>
                <a:highlight>
                  <a:schemeClr val="lt1"/>
                </a:highlight>
                <a:latin typeface="Helvetica Neue"/>
                <a:ea typeface="Helvetica Neue"/>
                <a:cs typeface="Helvetica Neue"/>
                <a:sym typeface="Helvetica Neue"/>
              </a:rPr>
              <a:t>dev</a:t>
            </a:r>
            <a:r>
              <a:rPr lang="en" sz="1800">
                <a:solidFill>
                  <a:schemeClr val="dk1"/>
                </a:solidFill>
                <a:highlight>
                  <a:schemeClr val="lt1"/>
                </a:highlight>
                <a:latin typeface="Helvetica Neue Light"/>
                <a:ea typeface="Helvetica Neue Light"/>
                <a:cs typeface="Helvetica Neue Light"/>
                <a:sym typeface="Helvetica Neue Light"/>
              </a:rPr>
              <a:t>, en la cual se van fusionando las nuevas funcionalidades una vez que se desarrollan y se aprueba su correcto funcionamiento. Es la rama de desarrollo.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00000"/>
              </a:lnSpc>
              <a:spcBef>
                <a:spcPts val="13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Finalmente, se van creando </a:t>
            </a:r>
            <a:r>
              <a:rPr b="1" lang="en" sz="1800">
                <a:solidFill>
                  <a:schemeClr val="dk1"/>
                </a:solidFill>
                <a:highlight>
                  <a:schemeClr val="lt1"/>
                </a:highlight>
                <a:latin typeface="Helvetica Neue"/>
                <a:ea typeface="Helvetica Neue"/>
                <a:cs typeface="Helvetica Neue"/>
                <a:sym typeface="Helvetica Neue"/>
              </a:rPr>
              <a:t>otras ramas</a:t>
            </a:r>
            <a:r>
              <a:rPr lang="en" sz="1800">
                <a:solidFill>
                  <a:schemeClr val="dk1"/>
                </a:solidFill>
                <a:highlight>
                  <a:schemeClr val="lt1"/>
                </a:highlight>
                <a:latin typeface="Helvetica Neue Light"/>
                <a:ea typeface="Helvetica Neue Light"/>
                <a:cs typeface="Helvetica Neue Light"/>
                <a:sym typeface="Helvetica Neue Light"/>
              </a:rPr>
              <a:t> para ir desarrollando las distintas funcionalidades y no tener problemas por posibles errores que puedan surgir de estos cambios (</a:t>
            </a:r>
            <a:r>
              <a:rPr i="1" lang="en" sz="1800">
                <a:solidFill>
                  <a:schemeClr val="dk1"/>
                </a:solidFill>
                <a:highlight>
                  <a:schemeClr val="lt1"/>
                </a:highlight>
                <a:latin typeface="Helvetica Neue Light"/>
                <a:ea typeface="Helvetica Neue Light"/>
                <a:cs typeface="Helvetica Neue Light"/>
                <a:sym typeface="Helvetica Neue Light"/>
              </a:rPr>
              <a:t>se hace de forma aislada</a:t>
            </a:r>
            <a:r>
              <a:rPr lang="en"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58" name="Google Shape;358;p61"/>
          <p:cNvPicPr preferRelativeResize="0"/>
          <p:nvPr/>
        </p:nvPicPr>
        <p:blipFill>
          <a:blip r:embed="rId5">
            <a:alphaModFix/>
          </a:blip>
          <a:stretch>
            <a:fillRect/>
          </a:stretch>
        </p:blipFill>
        <p:spPr>
          <a:xfrm>
            <a:off x="179775" y="160738"/>
            <a:ext cx="624175" cy="624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2"/>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Trabajando con branches en Git</a:t>
            </a:r>
            <a:endParaRPr i="1" sz="3600">
              <a:latin typeface="Anton"/>
              <a:ea typeface="Anton"/>
              <a:cs typeface="Anton"/>
              <a:sym typeface="Anton"/>
            </a:endParaRPr>
          </a:p>
        </p:txBody>
      </p:sp>
      <p:pic>
        <p:nvPicPr>
          <p:cNvPr id="364" name="Google Shape;364;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5" name="Google Shape;365;p62"/>
          <p:cNvSpPr txBox="1"/>
          <p:nvPr/>
        </p:nvSpPr>
        <p:spPr>
          <a:xfrm>
            <a:off x="227400" y="1065975"/>
            <a:ext cx="8232000" cy="9690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crear una nueva rama y posicionarnos sobre ella en el repositorio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66" name="Google Shape;366;p62"/>
          <p:cNvPicPr preferRelativeResize="0"/>
          <p:nvPr/>
        </p:nvPicPr>
        <p:blipFill>
          <a:blip r:embed="rId4">
            <a:alphaModFix/>
          </a:blip>
          <a:stretch>
            <a:fillRect/>
          </a:stretch>
        </p:blipFill>
        <p:spPr>
          <a:xfrm>
            <a:off x="3071813" y="1644995"/>
            <a:ext cx="3457575" cy="295275"/>
          </a:xfrm>
          <a:prstGeom prst="rect">
            <a:avLst/>
          </a:prstGeom>
          <a:noFill/>
          <a:ln cap="flat" cmpd="sng" w="9525">
            <a:solidFill>
              <a:schemeClr val="dk2"/>
            </a:solidFill>
            <a:prstDash val="solid"/>
            <a:round/>
            <a:headEnd len="sm" w="sm" type="none"/>
            <a:tailEnd len="sm" w="sm" type="none"/>
          </a:ln>
        </p:spPr>
      </p:pic>
      <p:sp>
        <p:nvSpPr>
          <p:cNvPr id="367" name="Google Shape;367;p62"/>
          <p:cNvSpPr txBox="1"/>
          <p:nvPr/>
        </p:nvSpPr>
        <p:spPr>
          <a:xfrm>
            <a:off x="227400" y="1980375"/>
            <a:ext cx="8232000" cy="9690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cambiar entre ramas ya creadas (master/main o cualquier otra)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68" name="Google Shape;368;p62"/>
          <p:cNvPicPr preferRelativeResize="0"/>
          <p:nvPr/>
        </p:nvPicPr>
        <p:blipFill rotWithShape="1">
          <a:blip r:embed="rId5">
            <a:alphaModFix/>
          </a:blip>
          <a:srcRect b="13889" l="0" r="0" t="0"/>
          <a:stretch/>
        </p:blipFill>
        <p:spPr>
          <a:xfrm>
            <a:off x="1909775" y="2564795"/>
            <a:ext cx="3038475" cy="295275"/>
          </a:xfrm>
          <a:prstGeom prst="rect">
            <a:avLst/>
          </a:prstGeom>
          <a:noFill/>
          <a:ln cap="flat" cmpd="sng" w="9525">
            <a:solidFill>
              <a:schemeClr val="dk2"/>
            </a:solidFill>
            <a:prstDash val="solid"/>
            <a:round/>
            <a:headEnd len="sm" w="sm" type="none"/>
            <a:tailEnd len="sm" w="sm" type="none"/>
          </a:ln>
        </p:spPr>
      </p:pic>
      <p:sp>
        <p:nvSpPr>
          <p:cNvPr id="369" name="Google Shape;369;p62"/>
          <p:cNvSpPr txBox="1"/>
          <p:nvPr/>
        </p:nvSpPr>
        <p:spPr>
          <a:xfrm>
            <a:off x="227400" y="3809175"/>
            <a:ext cx="8232000" cy="6588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borrar una rama creada usamos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370" name="Google Shape;370;p62"/>
          <p:cNvSpPr txBox="1"/>
          <p:nvPr/>
        </p:nvSpPr>
        <p:spPr>
          <a:xfrm>
            <a:off x="227400" y="2970975"/>
            <a:ext cx="8232000" cy="6588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ver el listado de todas las ramas del repositorio: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71" name="Google Shape;371;p62"/>
          <p:cNvPicPr preferRelativeResize="0"/>
          <p:nvPr/>
        </p:nvPicPr>
        <p:blipFill rotWithShape="1">
          <a:blip r:embed="rId6">
            <a:alphaModFix/>
          </a:blip>
          <a:srcRect b="11426" l="0" r="52462" t="0"/>
          <a:stretch/>
        </p:blipFill>
        <p:spPr>
          <a:xfrm>
            <a:off x="6332200" y="3231635"/>
            <a:ext cx="1385525" cy="295275"/>
          </a:xfrm>
          <a:prstGeom prst="rect">
            <a:avLst/>
          </a:prstGeom>
          <a:noFill/>
          <a:ln cap="flat" cmpd="sng" w="9525">
            <a:solidFill>
              <a:schemeClr val="dk2"/>
            </a:solidFill>
            <a:prstDash val="solid"/>
            <a:round/>
            <a:headEnd len="sm" w="sm" type="none"/>
            <a:tailEnd len="sm" w="sm" type="none"/>
          </a:ln>
        </p:spPr>
      </p:pic>
      <p:pic>
        <p:nvPicPr>
          <p:cNvPr id="372" name="Google Shape;372;p62"/>
          <p:cNvPicPr preferRelativeResize="0"/>
          <p:nvPr/>
        </p:nvPicPr>
        <p:blipFill rotWithShape="1">
          <a:blip r:embed="rId7">
            <a:alphaModFix/>
          </a:blip>
          <a:srcRect b="0" l="0" r="0" t="0"/>
          <a:stretch/>
        </p:blipFill>
        <p:spPr>
          <a:xfrm>
            <a:off x="6035875" y="4096900"/>
            <a:ext cx="3015650" cy="295275"/>
          </a:xfrm>
          <a:prstGeom prst="rect">
            <a:avLst/>
          </a:prstGeom>
          <a:noFill/>
          <a:ln cap="flat" cmpd="sng" w="9525">
            <a:solidFill>
              <a:schemeClr val="dk2"/>
            </a:solidFill>
            <a:prstDash val="solid"/>
            <a:round/>
            <a:headEnd len="sm" w="sm" type="none"/>
            <a:tailEnd len="sm" w="sm" type="none"/>
          </a:ln>
        </p:spPr>
      </p:pic>
      <p:pic>
        <p:nvPicPr>
          <p:cNvPr id="373" name="Google Shape;373;p62"/>
          <p:cNvPicPr preferRelativeResize="0"/>
          <p:nvPr/>
        </p:nvPicPr>
        <p:blipFill>
          <a:blip r:embed="rId8">
            <a:alphaModFix/>
          </a:blip>
          <a:stretch>
            <a:fillRect/>
          </a:stretch>
        </p:blipFill>
        <p:spPr>
          <a:xfrm>
            <a:off x="179775" y="160738"/>
            <a:ext cx="624175" cy="624175"/>
          </a:xfrm>
          <a:prstGeom prst="rect">
            <a:avLst/>
          </a:prstGeom>
          <a:noFill/>
          <a:ln>
            <a:noFill/>
          </a:ln>
        </p:spPr>
      </p:pic>
      <p:pic>
        <p:nvPicPr>
          <p:cNvPr id="374" name="Google Shape;374;p62"/>
          <p:cNvPicPr preferRelativeResize="0"/>
          <p:nvPr/>
        </p:nvPicPr>
        <p:blipFill rotWithShape="1">
          <a:blip r:embed="rId9">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Subir y descargar de ramas</a:t>
            </a:r>
            <a:endParaRPr i="1" sz="3600">
              <a:latin typeface="Anton"/>
              <a:ea typeface="Anton"/>
              <a:cs typeface="Anton"/>
              <a:sym typeface="Anton"/>
            </a:endParaRPr>
          </a:p>
        </p:txBody>
      </p:sp>
      <p:pic>
        <p:nvPicPr>
          <p:cNvPr id="380" name="Google Shape;380;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1" name="Google Shape;381;p63"/>
          <p:cNvSpPr txBox="1"/>
          <p:nvPr/>
        </p:nvSpPr>
        <p:spPr>
          <a:xfrm>
            <a:off x="379800" y="1294575"/>
            <a:ext cx="8232000" cy="9690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Todos los comandos anteriores se ejecutan sobre el repositorio local.</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50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que la rama se cree luego en el repositorio remoto, hay que hacerle un push:</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382" name="Google Shape;382;p63"/>
          <p:cNvSpPr txBox="1"/>
          <p:nvPr/>
        </p:nvSpPr>
        <p:spPr>
          <a:xfrm>
            <a:off x="379800" y="2742375"/>
            <a:ext cx="8232000" cy="1430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actualizar el repositorio local en una rama en particular que se pudo haber actualizado en el remoto, nos posicionamos en la consola en el proyecto y vamos a la rama que queremos actualizar. Ahí ejecutamos el comando: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83" name="Google Shape;383;p63"/>
          <p:cNvPicPr preferRelativeResize="0"/>
          <p:nvPr/>
        </p:nvPicPr>
        <p:blipFill>
          <a:blip r:embed="rId4">
            <a:alphaModFix/>
          </a:blip>
          <a:stretch>
            <a:fillRect/>
          </a:stretch>
        </p:blipFill>
        <p:spPr>
          <a:xfrm>
            <a:off x="2083388" y="2592698"/>
            <a:ext cx="3343275" cy="276225"/>
          </a:xfrm>
          <a:prstGeom prst="rect">
            <a:avLst/>
          </a:prstGeom>
          <a:noFill/>
          <a:ln>
            <a:noFill/>
          </a:ln>
        </p:spPr>
      </p:pic>
      <p:pic>
        <p:nvPicPr>
          <p:cNvPr id="384" name="Google Shape;384;p63"/>
          <p:cNvPicPr preferRelativeResize="0"/>
          <p:nvPr/>
        </p:nvPicPr>
        <p:blipFill>
          <a:blip r:embed="rId5">
            <a:alphaModFix/>
          </a:blip>
          <a:stretch>
            <a:fillRect/>
          </a:stretch>
        </p:blipFill>
        <p:spPr>
          <a:xfrm>
            <a:off x="2192688" y="4017065"/>
            <a:ext cx="1029594" cy="276225"/>
          </a:xfrm>
          <a:prstGeom prst="rect">
            <a:avLst/>
          </a:prstGeom>
          <a:noFill/>
          <a:ln cap="flat" cmpd="sng" w="9525">
            <a:solidFill>
              <a:schemeClr val="dk2"/>
            </a:solidFill>
            <a:prstDash val="solid"/>
            <a:round/>
            <a:headEnd len="sm" w="sm" type="none"/>
            <a:tailEnd len="sm" w="sm" type="none"/>
          </a:ln>
        </p:spPr>
      </p:pic>
      <p:pic>
        <p:nvPicPr>
          <p:cNvPr id="385" name="Google Shape;385;p63"/>
          <p:cNvPicPr preferRelativeResize="0"/>
          <p:nvPr/>
        </p:nvPicPr>
        <p:blipFill>
          <a:blip r:embed="rId6">
            <a:alphaModFix/>
          </a:blip>
          <a:stretch>
            <a:fillRect/>
          </a:stretch>
        </p:blipFill>
        <p:spPr>
          <a:xfrm>
            <a:off x="179775" y="160738"/>
            <a:ext cx="624175" cy="624175"/>
          </a:xfrm>
          <a:prstGeom prst="rect">
            <a:avLst/>
          </a:prstGeom>
          <a:noFill/>
          <a:ln>
            <a:noFill/>
          </a:ln>
        </p:spPr>
      </p:pic>
      <p:pic>
        <p:nvPicPr>
          <p:cNvPr id="386" name="Google Shape;386;p63"/>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Fusionar ramas</a:t>
            </a:r>
            <a:endParaRPr i="1" sz="3600">
              <a:latin typeface="Anton"/>
              <a:ea typeface="Anton"/>
              <a:cs typeface="Anton"/>
              <a:sym typeface="Anton"/>
            </a:endParaRPr>
          </a:p>
        </p:txBody>
      </p:sp>
      <p:pic>
        <p:nvPicPr>
          <p:cNvPr id="392" name="Google Shape;392;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3" name="Google Shape;393;p64"/>
          <p:cNvSpPr txBox="1"/>
          <p:nvPr/>
        </p:nvSpPr>
        <p:spPr>
          <a:xfrm>
            <a:off x="456000" y="1153875"/>
            <a:ext cx="8232000" cy="26421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Una vez que terminamos la funcionalidad en una rama, debemos fusionarla a la rama de </a:t>
            </a:r>
            <a:r>
              <a:rPr i="1" lang="en" sz="1900">
                <a:solidFill>
                  <a:schemeClr val="dk1"/>
                </a:solidFill>
                <a:highlight>
                  <a:schemeClr val="lt1"/>
                </a:highlight>
                <a:latin typeface="Helvetica Neue Light"/>
                <a:ea typeface="Helvetica Neue Light"/>
                <a:cs typeface="Helvetica Neue Light"/>
                <a:sym typeface="Helvetica Neue Light"/>
              </a:rPr>
              <a:t>Dev </a:t>
            </a:r>
            <a:r>
              <a:rPr lang="en" sz="1900">
                <a:solidFill>
                  <a:schemeClr val="dk1"/>
                </a:solidFill>
                <a:highlight>
                  <a:schemeClr val="lt1"/>
                </a:highlight>
                <a:latin typeface="Helvetica Neue Light"/>
                <a:ea typeface="Helvetica Neue Light"/>
                <a:cs typeface="Helvetica Neue Light"/>
                <a:sym typeface="Helvetica Neue Light"/>
              </a:rPr>
              <a:t>o </a:t>
            </a:r>
            <a:r>
              <a:rPr i="1" lang="en" sz="1900">
                <a:solidFill>
                  <a:schemeClr val="dk1"/>
                </a:solidFill>
                <a:highlight>
                  <a:schemeClr val="lt1"/>
                </a:highlight>
                <a:latin typeface="Helvetica Neue Light"/>
                <a:ea typeface="Helvetica Neue Light"/>
                <a:cs typeface="Helvetica Neue Light"/>
                <a:sym typeface="Helvetica Neue Light"/>
              </a:rPr>
              <a:t>Master</a:t>
            </a:r>
            <a:r>
              <a:rPr lang="en" sz="1900">
                <a:solidFill>
                  <a:schemeClr val="dk1"/>
                </a:solidFill>
                <a:highlight>
                  <a:schemeClr val="lt1"/>
                </a:highlight>
                <a:latin typeface="Helvetica Neue Light"/>
                <a:ea typeface="Helvetica Neue Light"/>
                <a:cs typeface="Helvetica Neue Light"/>
                <a:sym typeface="Helvetica Neue Light"/>
              </a:rPr>
              <a:t>, según como estemos trabajando.</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20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También, nos puede pasar que para desarrollar una funcionalidad necesitamos funcionalidades de otra rama que todavía no fue fusionada a </a:t>
            </a:r>
            <a:r>
              <a:rPr i="1" lang="en" sz="1900">
                <a:solidFill>
                  <a:schemeClr val="dk1"/>
                </a:solidFill>
                <a:highlight>
                  <a:schemeClr val="lt1"/>
                </a:highlight>
                <a:latin typeface="Helvetica Neue Light"/>
                <a:ea typeface="Helvetica Neue Light"/>
                <a:cs typeface="Helvetica Neue Light"/>
                <a:sym typeface="Helvetica Neue Light"/>
              </a:rPr>
              <a:t>Dev </a:t>
            </a:r>
            <a:r>
              <a:rPr lang="en" sz="1900">
                <a:solidFill>
                  <a:schemeClr val="dk1"/>
                </a:solidFill>
                <a:highlight>
                  <a:schemeClr val="lt1"/>
                </a:highlight>
                <a:latin typeface="Helvetica Neue Light"/>
                <a:ea typeface="Helvetica Neue Light"/>
                <a:cs typeface="Helvetica Neue Light"/>
                <a:sym typeface="Helvetica Neue Light"/>
              </a:rPr>
              <a:t>o </a:t>
            </a:r>
            <a:r>
              <a:rPr i="1" lang="en" sz="1900">
                <a:solidFill>
                  <a:schemeClr val="dk1"/>
                </a:solidFill>
                <a:highlight>
                  <a:schemeClr val="lt1"/>
                </a:highlight>
                <a:latin typeface="Helvetica Neue Light"/>
                <a:ea typeface="Helvetica Neue Light"/>
                <a:cs typeface="Helvetica Neue Light"/>
                <a:sym typeface="Helvetica Neue Light"/>
              </a:rPr>
              <a:t>Master</a:t>
            </a:r>
            <a:r>
              <a:rPr lang="en" sz="1900">
                <a:solidFill>
                  <a:schemeClr val="dk1"/>
                </a:solidFill>
                <a:highlight>
                  <a:schemeClr val="lt1"/>
                </a:highlight>
                <a:latin typeface="Helvetica Neue Light"/>
                <a:ea typeface="Helvetica Neue Light"/>
                <a:cs typeface="Helvetica Neue Light"/>
                <a:sym typeface="Helvetica Neue Light"/>
              </a:rPr>
              <a:t>, entonces debemos fusionarla con la nuestra.</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2000"/>
              </a:spcBef>
              <a:spcAft>
                <a:spcPts val="2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Para hacer esto, nos paramos en la consola sobre la rama a la que le queremos fusionar cosas, y ejecutamos el comando de </a:t>
            </a:r>
            <a:r>
              <a:rPr b="1" i="1" lang="en" sz="1900">
                <a:solidFill>
                  <a:schemeClr val="dk1"/>
                </a:solidFill>
                <a:highlight>
                  <a:schemeClr val="lt1"/>
                </a:highlight>
                <a:latin typeface="Helvetica Neue"/>
                <a:ea typeface="Helvetica Neue"/>
                <a:cs typeface="Helvetica Neue"/>
                <a:sym typeface="Helvetica Neue"/>
              </a:rPr>
              <a:t>Merge</a:t>
            </a:r>
            <a:r>
              <a:rPr lang="en"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394" name="Google Shape;394;p64"/>
          <p:cNvPicPr preferRelativeResize="0"/>
          <p:nvPr/>
        </p:nvPicPr>
        <p:blipFill>
          <a:blip r:embed="rId4">
            <a:alphaModFix/>
          </a:blip>
          <a:stretch>
            <a:fillRect/>
          </a:stretch>
        </p:blipFill>
        <p:spPr>
          <a:xfrm>
            <a:off x="1933575" y="4223925"/>
            <a:ext cx="5124450" cy="314325"/>
          </a:xfrm>
          <a:prstGeom prst="rect">
            <a:avLst/>
          </a:prstGeom>
          <a:noFill/>
          <a:ln>
            <a:noFill/>
          </a:ln>
        </p:spPr>
      </p:pic>
      <p:pic>
        <p:nvPicPr>
          <p:cNvPr id="395" name="Google Shape;395;p64"/>
          <p:cNvPicPr preferRelativeResize="0"/>
          <p:nvPr/>
        </p:nvPicPr>
        <p:blipFill>
          <a:blip r:embed="rId5">
            <a:alphaModFix/>
          </a:blip>
          <a:stretch>
            <a:fillRect/>
          </a:stretch>
        </p:blipFill>
        <p:spPr>
          <a:xfrm>
            <a:off x="179775" y="160738"/>
            <a:ext cx="624175" cy="624175"/>
          </a:xfrm>
          <a:prstGeom prst="rect">
            <a:avLst/>
          </a:prstGeom>
          <a:noFill/>
          <a:ln>
            <a:noFill/>
          </a:ln>
        </p:spPr>
      </p:pic>
      <p:pic>
        <p:nvPicPr>
          <p:cNvPr id="396" name="Google Shape;396;p64"/>
          <p:cNvPicPr preferRelativeResize="0"/>
          <p:nvPr/>
        </p:nvPicPr>
        <p:blipFill rotWithShape="1">
          <a:blip r:embed="rId6">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5"/>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UTILIZAR GIT EN UN PROYECTO</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15 minutos</a:t>
            </a:r>
            <a:endParaRPr i="1" sz="1600">
              <a:latin typeface="Helvetica Neue Light"/>
              <a:ea typeface="Helvetica Neue Light"/>
              <a:cs typeface="Helvetica Neue Light"/>
              <a:sym typeface="Helvetica Neue Light"/>
            </a:endParaRPr>
          </a:p>
        </p:txBody>
      </p:sp>
      <p:pic>
        <p:nvPicPr>
          <p:cNvPr id="402" name="Google Shape;402;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03" name="Google Shape;403;p65"/>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404" name="Google Shape;404;p65"/>
          <p:cNvSpPr txBox="1"/>
          <p:nvPr/>
        </p:nvSpPr>
        <p:spPr>
          <a:xfrm>
            <a:off x="86300" y="4611373"/>
            <a:ext cx="8129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500">
                <a:solidFill>
                  <a:schemeClr val="dk1"/>
                </a:solidFill>
                <a:highlight>
                  <a:schemeClr val="lt1"/>
                </a:highlight>
                <a:latin typeface="Helvetica Neue Light"/>
                <a:ea typeface="Helvetica Neue Light"/>
                <a:cs typeface="Helvetica Neue Light"/>
                <a:sym typeface="Helvetica Neue Light"/>
              </a:rPr>
              <a:t>⚠ Si aún no la tienes, corre a crearte una cuenta en </a:t>
            </a:r>
            <a:r>
              <a:rPr lang="en" sz="1500" u="sng">
                <a:solidFill>
                  <a:schemeClr val="accent5"/>
                </a:solidFill>
                <a:highlight>
                  <a:schemeClr val="lt1"/>
                </a:highlight>
                <a:latin typeface="Helvetica Neue Light"/>
                <a:ea typeface="Helvetica Neue Light"/>
                <a:cs typeface="Helvetica Neue Light"/>
                <a:sym typeface="Helvetica Neue Light"/>
                <a:hlinkClick r:id="rId5">
                  <a:extLst>
                    <a:ext uri="{A12FA001-AC4F-418D-AE19-62706E023703}">
                      <ahyp:hlinkClr val="tx"/>
                    </a:ext>
                  </a:extLst>
                </a:hlinkClick>
              </a:rPr>
              <a:t>Github</a:t>
            </a:r>
            <a:r>
              <a:rPr lang="en" sz="1500">
                <a:solidFill>
                  <a:schemeClr val="dk1"/>
                </a:solidFill>
                <a:highlight>
                  <a:schemeClr val="lt1"/>
                </a:highlight>
                <a:latin typeface="Helvetica Neue Light"/>
                <a:ea typeface="Helvetica Neue Light"/>
                <a:cs typeface="Helvetica Neue Light"/>
                <a:sym typeface="Helvetica Neue Light"/>
              </a:rPr>
              <a:t> (</a:t>
            </a:r>
            <a:r>
              <a:rPr i="1" lang="en" sz="1500">
                <a:solidFill>
                  <a:schemeClr val="dk1"/>
                </a:solidFill>
                <a:highlight>
                  <a:schemeClr val="lt1"/>
                </a:highlight>
                <a:latin typeface="Helvetica Neue Light"/>
                <a:ea typeface="Helvetica Neue Light"/>
                <a:cs typeface="Helvetica Neue Light"/>
                <a:sym typeface="Helvetica Neue Light"/>
              </a:rPr>
              <a:t>este desafío lo requiere</a:t>
            </a:r>
            <a:r>
              <a:rPr lang="en"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0" name="Google Shape;410;p66"/>
          <p:cNvSpPr txBox="1"/>
          <p:nvPr/>
        </p:nvSpPr>
        <p:spPr>
          <a:xfrm>
            <a:off x="213900" y="1197675"/>
            <a:ext cx="8259000" cy="36411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Crea una carpeta local llamada proyectoGit-persona_1.</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Inicializa un proyecto de git en esa carpeta.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Crea un servidor en node.js y express dentro de esa carpeta que en su ruta raiz devuelva un html, el cual tendrá un título h1 con el contenido: 'Proyecto Node.js con git'. La página web tendrá una hoja de estilos externa que dará color azul a nuestro título y un script externo que represente el contenido del h1.</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Prueba el servidor en forma local.</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Crea el archivo .gitignore agregando la carpeta node_modules para no incluirla en el repo.</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100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Agrega los archivos en el stage area.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411" name="Google Shape;411;p66"/>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412" name="Google Shape;412;p66"/>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800">
                <a:latin typeface="Anton"/>
                <a:ea typeface="Anton"/>
                <a:cs typeface="Anton"/>
                <a:sym typeface="Anton"/>
              </a:rPr>
              <a:t>Utilizar Git en un proyecto</a:t>
            </a:r>
            <a:endParaRPr i="1" sz="3700">
              <a:latin typeface="Helvetica Neue Light"/>
              <a:ea typeface="Helvetica Neue Light"/>
              <a:cs typeface="Helvetica Neue Light"/>
              <a:sym typeface="Helvetica Neue Light"/>
            </a:endParaRPr>
          </a:p>
        </p:txBody>
      </p:sp>
      <p:sp>
        <p:nvSpPr>
          <p:cNvPr id="413" name="Google Shape;413;p66"/>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9" name="Google Shape;419;p67"/>
          <p:cNvSpPr txBox="1"/>
          <p:nvPr/>
        </p:nvSpPr>
        <p:spPr>
          <a:xfrm>
            <a:off x="213900" y="1197675"/>
            <a:ext cx="8259000" cy="36411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Commitea los cambios en el repo local con un mensaje que represente la versión inicial: ej: v0.0.1.</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Crea un repo en github llamado proyectoGit.</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Agrega el repo remoto al proyecto de git.</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Sube el repo local al remoto.</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Revisa si en el repo remoto está el código subido con la versión que pusimos en el commit.</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Clona el repo remoto en una carpeta llamada proyectoGit-persona_2</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Restaura las dependencias y verificar que todo funcione en esta carpeta.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100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Agrega un subtítulo h2 al documento que diga: '¡Bienvenidos!'.</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420" name="Google Shape;420;p67"/>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421" name="Google Shape;421;p67"/>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800">
                <a:latin typeface="Anton"/>
                <a:ea typeface="Anton"/>
                <a:cs typeface="Anton"/>
                <a:sym typeface="Anton"/>
              </a:rPr>
              <a:t>Utilizar Git en un proyecto</a:t>
            </a:r>
            <a:endParaRPr i="1" sz="3700">
              <a:latin typeface="Helvetica Neue Light"/>
              <a:ea typeface="Helvetica Neue Light"/>
              <a:cs typeface="Helvetica Neue Light"/>
              <a:sym typeface="Helvetica Neue Light"/>
            </a:endParaRPr>
          </a:p>
        </p:txBody>
      </p:sp>
      <p:sp>
        <p:nvSpPr>
          <p:cNvPr id="422" name="Google Shape;422;p67"/>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 name="Shape 148"/>
        <p:cNvGrpSpPr/>
        <p:nvPr/>
      </p:nvGrpSpPr>
      <p:grpSpPr>
        <a:xfrm>
          <a:off x="0" y="0"/>
          <a:ext cx="0" cy="0"/>
          <a:chOff x="0" y="0"/>
          <a:chExt cx="0" cy="0"/>
        </a:xfrm>
      </p:grpSpPr>
      <p:sp>
        <p:nvSpPr>
          <p:cNvPr id="149" name="Google Shape;149;p41"/>
          <p:cNvSpPr/>
          <p:nvPr/>
        </p:nvSpPr>
        <p:spPr>
          <a:xfrm>
            <a:off x="12290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0" name="Google Shape;150;p41"/>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52" name="Google Shape;152;p4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1"/>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33</a:t>
            </a:r>
            <a:endParaRPr>
              <a:latin typeface="Helvetica Neue"/>
              <a:ea typeface="Helvetica Neue"/>
              <a:cs typeface="Helvetica Neue"/>
              <a:sym typeface="Helvetica Neue"/>
            </a:endParaRPr>
          </a:p>
        </p:txBody>
      </p:sp>
      <p:sp>
        <p:nvSpPr>
          <p:cNvPr id="154" name="Google Shape;154;p41"/>
          <p:cNvSpPr txBox="1"/>
          <p:nvPr/>
        </p:nvSpPr>
        <p:spPr>
          <a:xfrm>
            <a:off x="3695075" y="1709750"/>
            <a:ext cx="20133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Productos Cloud: Heroku</a:t>
            </a:r>
            <a:endParaRPr b="1" sz="1200">
              <a:solidFill>
                <a:schemeClr val="dk1"/>
              </a:solidFill>
              <a:highlight>
                <a:schemeClr val="lt1"/>
              </a:highlight>
            </a:endParaRPr>
          </a:p>
        </p:txBody>
      </p:sp>
      <p:pic>
        <p:nvPicPr>
          <p:cNvPr id="155" name="Google Shape;155;p41"/>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156" name="Google Shape;156;p4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1"/>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32</a:t>
            </a:r>
            <a:endParaRPr>
              <a:latin typeface="Helvetica Neue"/>
              <a:ea typeface="Helvetica Neue"/>
              <a:cs typeface="Helvetica Neue"/>
              <a:sym typeface="Helvetica Neue"/>
            </a:endParaRPr>
          </a:p>
        </p:txBody>
      </p:sp>
      <p:sp>
        <p:nvSpPr>
          <p:cNvPr id="158" name="Google Shape;158;p41"/>
          <p:cNvSpPr txBox="1"/>
          <p:nvPr/>
        </p:nvSpPr>
        <p:spPr>
          <a:xfrm>
            <a:off x="1320525" y="1758000"/>
            <a:ext cx="2062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Logs, profiling &amp; debug</a:t>
            </a:r>
            <a:endParaRPr b="1" sz="120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Parte II</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pic>
        <p:nvPicPr>
          <p:cNvPr id="159" name="Google Shape;159;p41"/>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160" name="Google Shape;160;p4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1" name="Google Shape;161;p4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1"/>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34</a:t>
            </a:r>
            <a:endParaRPr>
              <a:latin typeface="Helvetica Neue"/>
              <a:ea typeface="Helvetica Neue"/>
              <a:cs typeface="Helvetica Neue"/>
              <a:sym typeface="Helvetica Neue"/>
            </a:endParaRPr>
          </a:p>
        </p:txBody>
      </p:sp>
      <p:pic>
        <p:nvPicPr>
          <p:cNvPr id="163" name="Google Shape;163;p41"/>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64" name="Google Shape;164;p41"/>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
        <p:nvSpPr>
          <p:cNvPr id="165" name="Google Shape;165;p41"/>
          <p:cNvSpPr txBox="1"/>
          <p:nvPr/>
        </p:nvSpPr>
        <p:spPr>
          <a:xfrm>
            <a:off x="6146750" y="1758000"/>
            <a:ext cx="2157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Productos Cloud: AWS</a:t>
            </a:r>
            <a:endParaRPr b="1" sz="1200">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8" name="Google Shape;428;p68"/>
          <p:cNvSpPr txBox="1"/>
          <p:nvPr/>
        </p:nvSpPr>
        <p:spPr>
          <a:xfrm>
            <a:off x="213900" y="1273875"/>
            <a:ext cx="8259000" cy="36411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Realiza todo lo necesario para subir los cambios al repo remoto desde esta carpeta, con un mensaje de revisión: v0.0.2.</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Verifica en github el código subido con la nueva revisión.</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00000"/>
              </a:lnSpc>
              <a:spcBef>
                <a:spcPts val="1000"/>
              </a:spcBef>
              <a:spcAft>
                <a:spcPts val="1000"/>
              </a:spcAft>
              <a:buClr>
                <a:schemeClr val="dk1"/>
              </a:buClr>
              <a:buSzPts val="1700"/>
              <a:buFont typeface="Helvetica Neue Light"/>
              <a:buChar char="●"/>
            </a:pPr>
            <a:r>
              <a:rPr lang="en" sz="1700">
                <a:solidFill>
                  <a:schemeClr val="dk1"/>
                </a:solidFill>
                <a:highlight>
                  <a:schemeClr val="lt1"/>
                </a:highlight>
                <a:latin typeface="Helvetica Neue Light"/>
                <a:ea typeface="Helvetica Neue Light"/>
                <a:cs typeface="Helvetica Neue Light"/>
                <a:sym typeface="Helvetica Neue Light"/>
              </a:rPr>
              <a:t>En la carpeta proyectoGit-persona_1 realiza un pull comprobando que el código quede igual al de la carpeta proyectoGit-persona_2 (sincronizamos el repo local con el remoto).</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429" name="Google Shape;429;p68"/>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430" name="Google Shape;430;p68"/>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800">
                <a:latin typeface="Anton"/>
                <a:ea typeface="Anton"/>
                <a:cs typeface="Anton"/>
                <a:sym typeface="Anton"/>
              </a:rPr>
              <a:t>Utilizar Git en un proyecto</a:t>
            </a:r>
            <a:endParaRPr i="1" sz="3700">
              <a:latin typeface="Helvetica Neue Light"/>
              <a:ea typeface="Helvetica Neue Light"/>
              <a:cs typeface="Helvetica Neue Light"/>
              <a:sym typeface="Helvetica Neue Light"/>
            </a:endParaRPr>
          </a:p>
        </p:txBody>
      </p:sp>
      <p:sp>
        <p:nvSpPr>
          <p:cNvPr id="431" name="Google Shape;431;p68"/>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6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E8E7E3"/>
                </a:solidFill>
              </a:rPr>
              <a:t>☕ </a:t>
            </a:r>
            <a:endParaRPr sz="6000">
              <a:solidFill>
                <a:srgbClr val="E8E7E3"/>
              </a:solidFill>
            </a:endParaRPr>
          </a:p>
          <a:p>
            <a:pPr indent="0" lvl="0" marL="0" rtl="0" algn="ctr">
              <a:spcBef>
                <a:spcPts val="0"/>
              </a:spcBef>
              <a:spcAft>
                <a:spcPts val="0"/>
              </a:spcAft>
              <a:buNone/>
            </a:pPr>
            <a:r>
              <a:rPr i="1" lang="en"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0"/>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0"/>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n" sz="3700">
                <a:solidFill>
                  <a:srgbClr val="EAFF6A"/>
                </a:solidFill>
                <a:latin typeface="DM Sans"/>
                <a:ea typeface="DM Sans"/>
                <a:cs typeface="DM Sans"/>
                <a:sym typeface="DM Sans"/>
              </a:rPr>
              <a:t>Bolsa de Empleos</a:t>
            </a:r>
            <a:r>
              <a:rPr b="1" lang="en"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443" name="Google Shape;443;p70"/>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lt1"/>
                </a:solidFill>
                <a:latin typeface="DM Sans"/>
                <a:ea typeface="DM Sans"/>
                <a:cs typeface="DM Sans"/>
                <a:sym typeface="DM Sans"/>
              </a:rPr>
              <a:t>Un espacio para seguir </a:t>
            </a:r>
            <a:r>
              <a:rPr b="1" lang="en" sz="1350">
                <a:solidFill>
                  <a:schemeClr val="lt1"/>
                </a:solidFill>
                <a:latin typeface="DM Sans"/>
                <a:ea typeface="DM Sans"/>
                <a:cs typeface="DM Sans"/>
                <a:sym typeface="DM Sans"/>
              </a:rPr>
              <a:t>potenciando tu carrera</a:t>
            </a:r>
            <a:r>
              <a:rPr lang="en" sz="1350">
                <a:solidFill>
                  <a:schemeClr val="lt1"/>
                </a:solidFill>
                <a:latin typeface="DM Sans"/>
                <a:ea typeface="DM Sans"/>
                <a:cs typeface="DM Sans"/>
                <a:sym typeface="DM Sans"/>
              </a:rPr>
              <a:t> y que tengas más </a:t>
            </a:r>
            <a:r>
              <a:rPr b="1" lang="en" sz="1350">
                <a:solidFill>
                  <a:schemeClr val="lt1"/>
                </a:solidFill>
                <a:latin typeface="DM Sans"/>
                <a:ea typeface="DM Sans"/>
                <a:cs typeface="DM Sans"/>
                <a:sym typeface="DM Sans"/>
              </a:rPr>
              <a:t>oportunidades de inserción laboral</a:t>
            </a:r>
            <a:r>
              <a:rPr lang="en"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n" sz="1350">
                <a:solidFill>
                  <a:schemeClr val="lt1"/>
                </a:solidFill>
                <a:latin typeface="DM Sans"/>
                <a:ea typeface="DM Sans"/>
                <a:cs typeface="DM Sans"/>
                <a:sym typeface="DM Sans"/>
              </a:rPr>
              <a:t>Podrás encontrar la </a:t>
            </a:r>
            <a:r>
              <a:rPr b="1" lang="en" sz="1350">
                <a:solidFill>
                  <a:schemeClr val="lt1"/>
                </a:solidFill>
                <a:latin typeface="DM Sans"/>
                <a:ea typeface="DM Sans"/>
                <a:cs typeface="DM Sans"/>
                <a:sym typeface="DM Sans"/>
              </a:rPr>
              <a:t>Bolsa de Empleos </a:t>
            </a:r>
            <a:r>
              <a:rPr lang="en"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n"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444" name="Google Shape;444;p70"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445" name="Google Shape;445;p70"/>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446" name="Google Shape;446;p70"/>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447" name="Google Shape;447;p70"/>
          <p:cNvGrpSpPr/>
          <p:nvPr/>
        </p:nvGrpSpPr>
        <p:grpSpPr>
          <a:xfrm>
            <a:off x="2560438" y="3996550"/>
            <a:ext cx="1134384" cy="280804"/>
            <a:chOff x="2560438" y="3920350"/>
            <a:chExt cx="1134384" cy="280804"/>
          </a:xfrm>
        </p:grpSpPr>
        <p:pic>
          <p:nvPicPr>
            <p:cNvPr id="448" name="Google Shape;448;p70"/>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449" name="Google Shape;449;p70"/>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450" name="Google Shape;450;p70"/>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71"/>
          <p:cNvSpPr txBox="1"/>
          <p:nvPr/>
        </p:nvSpPr>
        <p:spPr>
          <a:xfrm>
            <a:off x="1839850" y="1944250"/>
            <a:ext cx="52644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rgbClr val="E0FF00"/>
                </a:solidFill>
                <a:latin typeface="Anton"/>
                <a:ea typeface="Anton"/>
                <a:cs typeface="Anton"/>
                <a:sym typeface="Anton"/>
              </a:rPr>
              <a:t>PAAS</a:t>
            </a:r>
            <a:endParaRPr i="1" sz="3600">
              <a:solidFill>
                <a:srgbClr val="E0FF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2"/>
          <p:cNvSpPr txBox="1"/>
          <p:nvPr/>
        </p:nvSpPr>
        <p:spPr>
          <a:xfrm>
            <a:off x="303600" y="923225"/>
            <a:ext cx="8451000" cy="3746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Paas (plataforma como servicio) es un entorno de desarrollo e implementación completo en la nube.</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rgbClr val="00FFFF"/>
                </a:highlight>
                <a:latin typeface="Helvetica Neue Light"/>
                <a:ea typeface="Helvetica Neue Light"/>
                <a:cs typeface="Helvetica Neue Light"/>
                <a:sym typeface="Helvetica Neue Light"/>
              </a:rPr>
              <a:t>Cuenta con recursos que permiten generar “de todo”</a:t>
            </a:r>
            <a:r>
              <a:rPr lang="en" sz="1800">
                <a:solidFill>
                  <a:schemeClr val="dk1"/>
                </a:solidFill>
                <a:highlight>
                  <a:schemeClr val="lt1"/>
                </a:highlight>
                <a:latin typeface="Helvetica Neue Light"/>
                <a:ea typeface="Helvetica Neue Light"/>
                <a:cs typeface="Helvetica Neue Light"/>
                <a:sym typeface="Helvetica Neue Light"/>
              </a:rPr>
              <a:t>: </a:t>
            </a:r>
            <a:r>
              <a:rPr lang="en" sz="1800">
                <a:solidFill>
                  <a:schemeClr val="dk1"/>
                </a:solidFill>
                <a:highlight>
                  <a:srgbClr val="00FFFF"/>
                </a:highlight>
                <a:latin typeface="Helvetica Neue Light"/>
                <a:ea typeface="Helvetica Neue Light"/>
                <a:cs typeface="Helvetica Neue Light"/>
                <a:sym typeface="Helvetica Neue Light"/>
              </a:rPr>
              <a:t>desde aplicaciones sencillas basadas en la nube hasta aplicaciones empresariales sofisticadas habilitadas para la nube.</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lang="en" sz="1800">
                <a:solidFill>
                  <a:schemeClr val="dk1"/>
                </a:solidFill>
                <a:highlight>
                  <a:srgbClr val="00FFFF"/>
                </a:highlight>
                <a:latin typeface="Helvetica Neue Light"/>
                <a:ea typeface="Helvetica Neue Light"/>
                <a:cs typeface="Helvetica Neue Light"/>
                <a:sym typeface="Helvetica Neue Light"/>
              </a:rPr>
              <a:t>Se compran los recursos que necesitamos a un proveedor de servicios en la nube, a los que accedemos a través de internet, pero solo pagamos por el uso que hacemos de ellos.</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 sz="1800">
                <a:solidFill>
                  <a:schemeClr val="dk1"/>
                </a:solidFill>
                <a:highlight>
                  <a:srgbClr val="00FFFF"/>
                </a:highlight>
                <a:latin typeface="Helvetica Neue Light"/>
                <a:ea typeface="Helvetica Neue Light"/>
                <a:cs typeface="Helvetica Neue Light"/>
                <a:sym typeface="Helvetica Neue Light"/>
              </a:rPr>
              <a:t>PaaS incluye infraestructura (servidores, almacenamiento y redes), tanto como middleware, herramientas de desarrollo, servicios de inteligencia empresarial (BI), sistemas de administración de bases de datos, etc. </a:t>
            </a:r>
            <a:endParaRPr sz="1800">
              <a:solidFill>
                <a:schemeClr val="dk1"/>
              </a:solidFill>
              <a:highlight>
                <a:srgbClr val="00FFFF"/>
              </a:highlight>
              <a:latin typeface="Helvetica Neue Light"/>
              <a:ea typeface="Helvetica Neue Light"/>
              <a:cs typeface="Helvetica Neue Light"/>
              <a:sym typeface="Helvetica Neue Light"/>
            </a:endParaRPr>
          </a:p>
        </p:txBody>
      </p:sp>
      <p:sp>
        <p:nvSpPr>
          <p:cNvPr id="461" name="Google Shape;461;p72"/>
          <p:cNvSpPr txBox="1"/>
          <p:nvPr/>
        </p:nvSpPr>
        <p:spPr>
          <a:xfrm>
            <a:off x="1180500" y="2192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¿Qué es?</a:t>
            </a:r>
            <a:endParaRPr i="1" sz="3600">
              <a:latin typeface="Anton"/>
              <a:ea typeface="Anton"/>
              <a:cs typeface="Anton"/>
              <a:sym typeface="Anton"/>
            </a:endParaRPr>
          </a:p>
        </p:txBody>
      </p:sp>
      <p:pic>
        <p:nvPicPr>
          <p:cNvPr id="462" name="Google Shape;462;p7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3" name="Google Shape;463;p72"/>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464" name="Google Shape;464;p72"/>
          <p:cNvPicPr preferRelativeResize="0"/>
          <p:nvPr/>
        </p:nvPicPr>
        <p:blipFill>
          <a:blip r:embed="rId5">
            <a:alphaModFix/>
          </a:blip>
          <a:stretch>
            <a:fillRect/>
          </a:stretch>
        </p:blipFill>
        <p:spPr>
          <a:xfrm>
            <a:off x="172600" y="140562"/>
            <a:ext cx="664525" cy="664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3"/>
          <p:cNvSpPr txBox="1"/>
          <p:nvPr/>
        </p:nvSpPr>
        <p:spPr>
          <a:xfrm>
            <a:off x="303600" y="1075625"/>
            <a:ext cx="8232000" cy="3531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CEFAB"/>
              </a:buClr>
              <a:buSzPts val="1900"/>
              <a:buFont typeface="Helvetica Neue Light"/>
              <a:buChar char="●"/>
            </a:pPr>
            <a:r>
              <a:rPr lang="en" sz="1900">
                <a:solidFill>
                  <a:schemeClr val="dk1"/>
                </a:solidFill>
                <a:highlight>
                  <a:srgbClr val="00FFFF"/>
                </a:highlight>
                <a:latin typeface="Helvetica Neue Light"/>
                <a:ea typeface="Helvetica Neue Light"/>
                <a:cs typeface="Helvetica Neue Light"/>
                <a:sym typeface="Helvetica Neue Light"/>
              </a:rPr>
              <a:t>Está diseñado para sustentar el ciclo de vida completo de las aplicaciones web: compilación, pruebas, implementación, administración y actualización.</a:t>
            </a:r>
            <a:endParaRPr sz="1900">
              <a:solidFill>
                <a:schemeClr val="dk1"/>
              </a:solidFill>
              <a:highlight>
                <a:srgbClr val="00FFFF"/>
              </a:highlight>
              <a:latin typeface="Helvetica Neue Light"/>
              <a:ea typeface="Helvetica Neue Light"/>
              <a:cs typeface="Helvetica Neue Light"/>
              <a:sym typeface="Helvetica Neue Light"/>
            </a:endParaRPr>
          </a:p>
          <a:p>
            <a:pPr indent="-349250" lvl="0" marL="457200" rtl="0" algn="l">
              <a:lnSpc>
                <a:spcPct val="115000"/>
              </a:lnSpc>
              <a:spcBef>
                <a:spcPts val="1000"/>
              </a:spcBef>
              <a:spcAft>
                <a:spcPts val="0"/>
              </a:spcAft>
              <a:buClr>
                <a:srgbClr val="3CEFAB"/>
              </a:buClr>
              <a:buSzPts val="1900"/>
              <a:buFont typeface="Helvetica Neue Light"/>
              <a:buChar char="●"/>
            </a:pPr>
            <a:r>
              <a:rPr lang="en" sz="1900">
                <a:solidFill>
                  <a:schemeClr val="dk1"/>
                </a:solidFill>
                <a:highlight>
                  <a:srgbClr val="00FFFF"/>
                </a:highlight>
                <a:latin typeface="Helvetica Neue Light"/>
                <a:ea typeface="Helvetica Neue Light"/>
                <a:cs typeface="Helvetica Neue Light"/>
                <a:sym typeface="Helvetica Neue Light"/>
              </a:rPr>
              <a:t>Nos permite evitar el gasto y la complejidad que suponen la compra y la administración de licencias de software, la infraestructura de aplicaciones y el middleware subyacentes, los orquestadores de contenedores o las herramientas de desarrollo y otros recursos. </a:t>
            </a:r>
            <a:endParaRPr sz="1900">
              <a:solidFill>
                <a:schemeClr val="dk1"/>
              </a:solidFill>
              <a:highlight>
                <a:srgbClr val="00FFFF"/>
              </a:highlight>
              <a:latin typeface="Helvetica Neue Light"/>
              <a:ea typeface="Helvetica Neue Light"/>
              <a:cs typeface="Helvetica Neue Light"/>
              <a:sym typeface="Helvetica Neue Light"/>
            </a:endParaRPr>
          </a:p>
          <a:p>
            <a:pPr indent="-349250" lvl="0" marL="457200" rtl="0" algn="l">
              <a:lnSpc>
                <a:spcPct val="115000"/>
              </a:lnSpc>
              <a:spcBef>
                <a:spcPts val="1000"/>
              </a:spcBef>
              <a:spcAft>
                <a:spcPts val="1000"/>
              </a:spcAft>
              <a:buClr>
                <a:srgbClr val="3CEFAB"/>
              </a:buClr>
              <a:buSzPts val="1900"/>
              <a:buFont typeface="Helvetica Neue Light"/>
              <a:buChar char="●"/>
            </a:pPr>
            <a:r>
              <a:rPr lang="en" sz="1900">
                <a:solidFill>
                  <a:schemeClr val="dk1"/>
                </a:solidFill>
                <a:highlight>
                  <a:srgbClr val="00FFFF"/>
                </a:highlight>
                <a:latin typeface="Helvetica Neue Light"/>
                <a:ea typeface="Helvetica Neue Light"/>
                <a:cs typeface="Helvetica Neue Light"/>
                <a:sym typeface="Helvetica Neue Light"/>
              </a:rPr>
              <a:t>Administramos las aplicaciones y los servicios que desarrollamos y, normalmente, el proveedor de servicios en la nube administra todo lo demás.</a:t>
            </a:r>
            <a:endParaRPr sz="1900">
              <a:solidFill>
                <a:schemeClr val="dk1"/>
              </a:solidFill>
              <a:highlight>
                <a:srgbClr val="00FFFF"/>
              </a:highlight>
              <a:latin typeface="Helvetica Neue Light"/>
              <a:ea typeface="Helvetica Neue Light"/>
              <a:cs typeface="Helvetica Neue Light"/>
              <a:sym typeface="Helvetica Neue Light"/>
            </a:endParaRPr>
          </a:p>
        </p:txBody>
      </p:sp>
      <p:pic>
        <p:nvPicPr>
          <p:cNvPr id="470" name="Google Shape;470;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71" name="Google Shape;471;p73"/>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472" name="Google Shape;472;p73"/>
          <p:cNvPicPr preferRelativeResize="0"/>
          <p:nvPr/>
        </p:nvPicPr>
        <p:blipFill>
          <a:blip r:embed="rId5">
            <a:alphaModFix/>
          </a:blip>
          <a:stretch>
            <a:fillRect/>
          </a:stretch>
        </p:blipFill>
        <p:spPr>
          <a:xfrm>
            <a:off x="172600" y="140562"/>
            <a:ext cx="664525" cy="664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4"/>
          <p:cNvSpPr txBox="1"/>
          <p:nvPr/>
        </p:nvSpPr>
        <p:spPr>
          <a:xfrm>
            <a:off x="130915" y="1335100"/>
            <a:ext cx="8419800" cy="3990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Reducir el tiempo de programación</a:t>
            </a:r>
            <a:r>
              <a:rPr lang="en" sz="1800">
                <a:solidFill>
                  <a:schemeClr val="dk1"/>
                </a:solidFill>
                <a:highlight>
                  <a:schemeClr val="lt1"/>
                </a:highlight>
                <a:latin typeface="Helvetica Neue Light"/>
                <a:ea typeface="Helvetica Neue Light"/>
                <a:cs typeface="Helvetica Neue Light"/>
                <a:sym typeface="Helvetica Neue Light"/>
              </a:rPr>
              <a:t>. Las herramientas de desarrollo de PaaS pueden reducir el tiempo que se tarda en programar aplicaciones nuevas con componentes de aplicación preprogramados.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Agregar más funcionalidad de desarrollo sin incorporar más personal.</a:t>
            </a:r>
            <a:r>
              <a:rPr lang="en" sz="1800">
                <a:solidFill>
                  <a:schemeClr val="dk1"/>
                </a:solidFill>
                <a:highlight>
                  <a:schemeClr val="lt1"/>
                </a:highlight>
                <a:latin typeface="Helvetica Neue Light"/>
                <a:ea typeface="Helvetica Neue Light"/>
                <a:cs typeface="Helvetica Neue Light"/>
                <a:sym typeface="Helvetica Neue Light"/>
              </a:rPr>
              <a:t> Los componentes de plataforma como servicio pueden aportar al equipo de desarrollo nuevas características sin necesidad de contratar personal especializado.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78" name="Google Shape;478;p74"/>
          <p:cNvSpPr txBox="1"/>
          <p:nvPr/>
        </p:nvSpPr>
        <p:spPr>
          <a:xfrm>
            <a:off x="901590" y="10139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3600">
                <a:solidFill>
                  <a:schemeClr val="lt1"/>
                </a:solidFill>
                <a:highlight>
                  <a:srgbClr val="3CEFAB"/>
                </a:highlight>
                <a:latin typeface="Anton"/>
                <a:ea typeface="Anton"/>
                <a:cs typeface="Anton"/>
                <a:sym typeface="Anton"/>
              </a:rPr>
              <a:t>Ventajas </a:t>
            </a:r>
            <a:r>
              <a:rPr i="1" lang="en" sz="3600">
                <a:solidFill>
                  <a:schemeClr val="lt1"/>
                </a:solidFill>
                <a:latin typeface="Anton"/>
                <a:ea typeface="Anton"/>
                <a:cs typeface="Anton"/>
                <a:sym typeface="Anton"/>
              </a:rPr>
              <a:t> </a:t>
            </a:r>
            <a:r>
              <a:rPr i="1" lang="en" sz="3600">
                <a:latin typeface="Anton"/>
                <a:ea typeface="Anton"/>
                <a:cs typeface="Anton"/>
                <a:sym typeface="Anton"/>
              </a:rPr>
              <a:t>del uso de PaaS</a:t>
            </a:r>
            <a:endParaRPr i="1" sz="3600">
              <a:latin typeface="Anton"/>
              <a:ea typeface="Anton"/>
              <a:cs typeface="Anton"/>
              <a:sym typeface="Anton"/>
            </a:endParaRPr>
          </a:p>
        </p:txBody>
      </p:sp>
      <p:pic>
        <p:nvPicPr>
          <p:cNvPr id="479" name="Google Shape;479;p7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74"/>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481" name="Google Shape;481;p74"/>
          <p:cNvPicPr preferRelativeResize="0"/>
          <p:nvPr/>
        </p:nvPicPr>
        <p:blipFill>
          <a:blip r:embed="rId5">
            <a:alphaModFix/>
          </a:blip>
          <a:stretch>
            <a:fillRect/>
          </a:stretch>
        </p:blipFill>
        <p:spPr>
          <a:xfrm>
            <a:off x="130925" y="124791"/>
            <a:ext cx="638625" cy="638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5"/>
          <p:cNvSpPr txBox="1"/>
          <p:nvPr/>
        </p:nvSpPr>
        <p:spPr>
          <a:xfrm>
            <a:off x="151200" y="864285"/>
            <a:ext cx="8603400" cy="3990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Usar herramientas sofisticadas a un precio asequible</a:t>
            </a:r>
            <a:r>
              <a:rPr lang="en" sz="1800">
                <a:solidFill>
                  <a:schemeClr val="dk1"/>
                </a:solidFill>
                <a:highlight>
                  <a:schemeClr val="lt1"/>
                </a:highlight>
                <a:latin typeface="Helvetica Neue Light"/>
                <a:ea typeface="Helvetica Neue Light"/>
                <a:cs typeface="Helvetica Neue Light"/>
                <a:sym typeface="Helvetica Neue Light"/>
              </a:rPr>
              <a:t>. Gracias a un modelo de pago por uso, personas y empresas podemos usar software de desarrollo sofisticado y herramientas de inteligencia empresarial y análisis cuya compra no se podrían permitir.</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Colaboración en equipos de desarrollo distribuidos geográficamente</a:t>
            </a:r>
            <a:r>
              <a:rPr lang="en" sz="1800">
                <a:solidFill>
                  <a:schemeClr val="dk1"/>
                </a:solidFill>
                <a:highlight>
                  <a:schemeClr val="lt1"/>
                </a:highlight>
                <a:latin typeface="Helvetica Neue Light"/>
                <a:ea typeface="Helvetica Neue Light"/>
                <a:cs typeface="Helvetica Neue Light"/>
                <a:sym typeface="Helvetica Neue Light"/>
              </a:rPr>
              <a:t>. Como se accede a través de Internet, los equipos de desarrollo pueden colaborar en proyectos estando en países diferentes.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Administrar el ciclo de vida de las aplicaciones con eficacia</a:t>
            </a:r>
            <a:r>
              <a:rPr lang="en" sz="1800">
                <a:solidFill>
                  <a:schemeClr val="dk1"/>
                </a:solidFill>
                <a:highlight>
                  <a:schemeClr val="lt1"/>
                </a:highlight>
                <a:latin typeface="Helvetica Neue Light"/>
                <a:ea typeface="Helvetica Neue Light"/>
                <a:cs typeface="Helvetica Neue Light"/>
                <a:sym typeface="Helvetica Neue Light"/>
              </a:rPr>
              <a:t>. PaaS proporciona todas las características necesarias para sustentar el ciclo de vida completo de las aplicaciones web: compilación, pruebas, implementación, administración y actualización, dentro del mismo entorno integrado.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87" name="Google Shape;487;p7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8" name="Google Shape;488;p75"/>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489" name="Google Shape;489;p75"/>
          <p:cNvSpPr txBox="1"/>
          <p:nvPr/>
        </p:nvSpPr>
        <p:spPr>
          <a:xfrm>
            <a:off x="901590" y="10139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3600">
                <a:solidFill>
                  <a:schemeClr val="lt1"/>
                </a:solidFill>
                <a:highlight>
                  <a:srgbClr val="3CEFAB"/>
                </a:highlight>
                <a:latin typeface="Anton"/>
                <a:ea typeface="Anton"/>
                <a:cs typeface="Anton"/>
                <a:sym typeface="Anton"/>
              </a:rPr>
              <a:t>Ventajas </a:t>
            </a:r>
            <a:r>
              <a:rPr i="1" lang="en" sz="3600">
                <a:solidFill>
                  <a:schemeClr val="lt1"/>
                </a:solidFill>
                <a:latin typeface="Anton"/>
                <a:ea typeface="Anton"/>
                <a:cs typeface="Anton"/>
                <a:sym typeface="Anton"/>
              </a:rPr>
              <a:t> </a:t>
            </a:r>
            <a:r>
              <a:rPr i="1" lang="en" sz="3600">
                <a:latin typeface="Anton"/>
                <a:ea typeface="Anton"/>
                <a:cs typeface="Anton"/>
                <a:sym typeface="Anton"/>
              </a:rPr>
              <a:t>del uso de PaaS</a:t>
            </a:r>
            <a:endParaRPr i="1" sz="3600">
              <a:latin typeface="Anton"/>
              <a:ea typeface="Anton"/>
              <a:cs typeface="Anton"/>
              <a:sym typeface="Anton"/>
            </a:endParaRPr>
          </a:p>
        </p:txBody>
      </p:sp>
      <p:pic>
        <p:nvPicPr>
          <p:cNvPr id="490" name="Google Shape;490;p75"/>
          <p:cNvPicPr preferRelativeResize="0"/>
          <p:nvPr/>
        </p:nvPicPr>
        <p:blipFill>
          <a:blip r:embed="rId5">
            <a:alphaModFix/>
          </a:blip>
          <a:stretch>
            <a:fillRect/>
          </a:stretch>
        </p:blipFill>
        <p:spPr>
          <a:xfrm>
            <a:off x="130925" y="124791"/>
            <a:ext cx="638625" cy="638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94" name="Shape 494"/>
        <p:cNvGrpSpPr/>
        <p:nvPr/>
      </p:nvGrpSpPr>
      <p:grpSpPr>
        <a:xfrm>
          <a:off x="0" y="0"/>
          <a:ext cx="0" cy="0"/>
          <a:chOff x="0" y="0"/>
          <a:chExt cx="0" cy="0"/>
        </a:xfrm>
      </p:grpSpPr>
      <p:sp>
        <p:nvSpPr>
          <p:cNvPr id="495" name="Google Shape;495;p76"/>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HEROKU</a:t>
            </a:r>
            <a:endParaRPr i="1" sz="3600">
              <a:latin typeface="Anton"/>
              <a:ea typeface="Anton"/>
              <a:cs typeface="Anton"/>
              <a:sym typeface="Anton"/>
            </a:endParaRPr>
          </a:p>
        </p:txBody>
      </p:sp>
      <p:pic>
        <p:nvPicPr>
          <p:cNvPr id="496" name="Google Shape;496;p7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7"/>
          <p:cNvPicPr preferRelativeResize="0"/>
          <p:nvPr/>
        </p:nvPicPr>
        <p:blipFill>
          <a:blip r:embed="rId3">
            <a:alphaModFix/>
          </a:blip>
          <a:stretch>
            <a:fillRect/>
          </a:stretch>
        </p:blipFill>
        <p:spPr>
          <a:xfrm>
            <a:off x="4220718" y="3048307"/>
            <a:ext cx="3095163" cy="1804439"/>
          </a:xfrm>
          <a:prstGeom prst="rect">
            <a:avLst/>
          </a:prstGeom>
          <a:noFill/>
          <a:ln>
            <a:noFill/>
          </a:ln>
        </p:spPr>
      </p:pic>
      <p:pic>
        <p:nvPicPr>
          <p:cNvPr id="502" name="Google Shape;502;p77"/>
          <p:cNvPicPr preferRelativeResize="0"/>
          <p:nvPr/>
        </p:nvPicPr>
        <p:blipFill>
          <a:blip r:embed="rId4">
            <a:alphaModFix/>
          </a:blip>
          <a:stretch>
            <a:fillRect/>
          </a:stretch>
        </p:blipFill>
        <p:spPr>
          <a:xfrm>
            <a:off x="4147750" y="2313876"/>
            <a:ext cx="4378102" cy="2552375"/>
          </a:xfrm>
          <a:prstGeom prst="rect">
            <a:avLst/>
          </a:prstGeom>
          <a:noFill/>
          <a:ln cap="flat" cmpd="sng" w="9525">
            <a:solidFill>
              <a:schemeClr val="dk2"/>
            </a:solidFill>
            <a:prstDash val="solid"/>
            <a:round/>
            <a:headEnd len="sm" w="sm" type="none"/>
            <a:tailEnd len="sm" w="sm" type="none"/>
          </a:ln>
        </p:spPr>
      </p:pic>
      <p:pic>
        <p:nvPicPr>
          <p:cNvPr id="503" name="Google Shape;503;p77"/>
          <p:cNvPicPr preferRelativeResize="0"/>
          <p:nvPr/>
        </p:nvPicPr>
        <p:blipFill>
          <a:blip r:embed="rId3">
            <a:alphaModFix/>
          </a:blip>
          <a:stretch>
            <a:fillRect/>
          </a:stretch>
        </p:blipFill>
        <p:spPr>
          <a:xfrm>
            <a:off x="228600" y="1990925"/>
            <a:ext cx="4071548" cy="2177569"/>
          </a:xfrm>
          <a:prstGeom prst="rect">
            <a:avLst/>
          </a:prstGeom>
          <a:noFill/>
          <a:ln cap="flat" cmpd="sng" w="9525">
            <a:solidFill>
              <a:schemeClr val="dk2"/>
            </a:solidFill>
            <a:prstDash val="solid"/>
            <a:round/>
            <a:headEnd len="sm" w="sm" type="none"/>
            <a:tailEnd len="sm" w="sm" type="none"/>
          </a:ln>
        </p:spPr>
      </p:pic>
      <p:sp>
        <p:nvSpPr>
          <p:cNvPr id="504" name="Google Shape;504;p77"/>
          <p:cNvSpPr txBox="1"/>
          <p:nvPr/>
        </p:nvSpPr>
        <p:spPr>
          <a:xfrm>
            <a:off x="151200" y="9994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Para empezar a usar Heroku, primero debemos hacer es crear una cuenta en </a:t>
            </a:r>
            <a:r>
              <a:rPr lang="en" sz="1900" u="sng">
                <a:solidFill>
                  <a:schemeClr val="hlink"/>
                </a:solidFill>
                <a:highlight>
                  <a:schemeClr val="lt1"/>
                </a:highlight>
                <a:latin typeface="Helvetica Neue Light"/>
                <a:ea typeface="Helvetica Neue Light"/>
                <a:cs typeface="Helvetica Neue Light"/>
                <a:sym typeface="Helvetica Neue Light"/>
                <a:hlinkClick r:id="rId5"/>
              </a:rPr>
              <a:t>Heroku login</a:t>
            </a:r>
            <a:r>
              <a:rPr lang="en"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505" name="Google Shape;505;p77"/>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Empezar a usar Heroku</a:t>
            </a:r>
            <a:endParaRPr i="1" sz="3600">
              <a:latin typeface="Anton"/>
              <a:ea typeface="Anton"/>
              <a:cs typeface="Anton"/>
              <a:sym typeface="Anton"/>
            </a:endParaRPr>
          </a:p>
        </p:txBody>
      </p:sp>
      <p:pic>
        <p:nvPicPr>
          <p:cNvPr id="506" name="Google Shape;506;p77"/>
          <p:cNvPicPr preferRelativeResize="0"/>
          <p:nvPr/>
        </p:nvPicPr>
        <p:blipFill>
          <a:blip r:embed="rId6">
            <a:alphaModFix/>
          </a:blip>
          <a:stretch>
            <a:fillRect/>
          </a:stretch>
        </p:blipFill>
        <p:spPr>
          <a:xfrm>
            <a:off x="7567925" y="4659625"/>
            <a:ext cx="1186526" cy="330675"/>
          </a:xfrm>
          <a:prstGeom prst="rect">
            <a:avLst/>
          </a:prstGeom>
          <a:noFill/>
          <a:ln>
            <a:noFill/>
          </a:ln>
        </p:spPr>
      </p:pic>
      <p:pic>
        <p:nvPicPr>
          <p:cNvPr id="507" name="Google Shape;507;p77"/>
          <p:cNvPicPr preferRelativeResize="0"/>
          <p:nvPr/>
        </p:nvPicPr>
        <p:blipFill>
          <a:blip r:embed="rId7">
            <a:alphaModFix/>
          </a:blip>
          <a:stretch>
            <a:fillRect/>
          </a:stretch>
        </p:blipFill>
        <p:spPr>
          <a:xfrm>
            <a:off x="152391" y="134579"/>
            <a:ext cx="676475" cy="676475"/>
          </a:xfrm>
          <a:prstGeom prst="rect">
            <a:avLst/>
          </a:prstGeom>
          <a:noFill/>
          <a:ln>
            <a:noFill/>
          </a:ln>
        </p:spPr>
      </p:pic>
      <p:pic>
        <p:nvPicPr>
          <p:cNvPr id="508" name="Google Shape;508;p77"/>
          <p:cNvPicPr preferRelativeResize="0"/>
          <p:nvPr/>
        </p:nvPicPr>
        <p:blipFill rotWithShape="1">
          <a:blip r:embed="rId8">
            <a:alphaModFix/>
          </a:blip>
          <a:srcRect b="0" l="0" r="0" t="0"/>
          <a:stretch/>
        </p:blipFill>
        <p:spPr>
          <a:xfrm>
            <a:off x="7379750" y="152881"/>
            <a:ext cx="1634174" cy="63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42"/>
          <p:cNvSpPr txBox="1"/>
          <p:nvPr/>
        </p:nvSpPr>
        <p:spPr>
          <a:xfrm>
            <a:off x="2142600" y="1944250"/>
            <a:ext cx="4858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rgbClr val="E0FF00"/>
                </a:solidFill>
                <a:latin typeface="Anton"/>
                <a:ea typeface="Anton"/>
                <a:cs typeface="Anton"/>
                <a:sym typeface="Anton"/>
              </a:rPr>
              <a:t>CONTROL DE VERSIONES</a:t>
            </a:r>
            <a:endParaRPr i="1" sz="3600">
              <a:solidFill>
                <a:srgbClr val="E0FF00"/>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8"/>
          <p:cNvPicPr preferRelativeResize="0"/>
          <p:nvPr/>
        </p:nvPicPr>
        <p:blipFill>
          <a:blip r:embed="rId3">
            <a:alphaModFix/>
          </a:blip>
          <a:stretch>
            <a:fillRect/>
          </a:stretch>
        </p:blipFill>
        <p:spPr>
          <a:xfrm>
            <a:off x="278271" y="1894624"/>
            <a:ext cx="4218729" cy="2384825"/>
          </a:xfrm>
          <a:prstGeom prst="rect">
            <a:avLst/>
          </a:prstGeom>
          <a:noFill/>
          <a:ln cap="flat" cmpd="sng" w="9525">
            <a:solidFill>
              <a:schemeClr val="dk2"/>
            </a:solidFill>
            <a:prstDash val="solid"/>
            <a:round/>
            <a:headEnd len="sm" w="sm" type="none"/>
            <a:tailEnd len="sm" w="sm" type="none"/>
          </a:ln>
        </p:spPr>
      </p:pic>
      <p:pic>
        <p:nvPicPr>
          <p:cNvPr id="514" name="Google Shape;514;p78"/>
          <p:cNvPicPr preferRelativeResize="0"/>
          <p:nvPr/>
        </p:nvPicPr>
        <p:blipFill>
          <a:blip r:embed="rId4">
            <a:alphaModFix/>
          </a:blip>
          <a:stretch>
            <a:fillRect/>
          </a:stretch>
        </p:blipFill>
        <p:spPr>
          <a:xfrm>
            <a:off x="4393075" y="2504225"/>
            <a:ext cx="4218725" cy="2384825"/>
          </a:xfrm>
          <a:prstGeom prst="rect">
            <a:avLst/>
          </a:prstGeom>
          <a:noFill/>
          <a:ln cap="flat" cmpd="sng" w="9525">
            <a:solidFill>
              <a:schemeClr val="dk2"/>
            </a:solidFill>
            <a:prstDash val="solid"/>
            <a:round/>
            <a:headEnd len="sm" w="sm" type="none"/>
            <a:tailEnd len="sm" w="sm" type="none"/>
          </a:ln>
        </p:spPr>
      </p:pic>
      <p:sp>
        <p:nvSpPr>
          <p:cNvPr id="515" name="Google Shape;515;p78"/>
          <p:cNvSpPr txBox="1"/>
          <p:nvPr/>
        </p:nvSpPr>
        <p:spPr>
          <a:xfrm>
            <a:off x="151200" y="9994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Llenamos el formulario de registro seleccionando Node como lenguaje de desarrollo.</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16" name="Google Shape;516;p78"/>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517" name="Google Shape;517;p78"/>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Empezar a usar Heroku</a:t>
            </a:r>
            <a:endParaRPr i="1" sz="3600">
              <a:latin typeface="Anton"/>
              <a:ea typeface="Anton"/>
              <a:cs typeface="Anton"/>
              <a:sym typeface="Anton"/>
            </a:endParaRPr>
          </a:p>
        </p:txBody>
      </p:sp>
      <p:pic>
        <p:nvPicPr>
          <p:cNvPr id="518" name="Google Shape;518;p78"/>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19" name="Google Shape;519;p78"/>
          <p:cNvPicPr preferRelativeResize="0"/>
          <p:nvPr/>
        </p:nvPicPr>
        <p:blipFill rotWithShape="1">
          <a:blip r:embed="rId7">
            <a:alphaModFix/>
          </a:blip>
          <a:srcRect b="0" l="0" r="0" t="0"/>
          <a:stretch/>
        </p:blipFill>
        <p:spPr>
          <a:xfrm>
            <a:off x="7379750" y="152881"/>
            <a:ext cx="1634174" cy="639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9"/>
          <p:cNvSpPr txBox="1"/>
          <p:nvPr/>
        </p:nvSpPr>
        <p:spPr>
          <a:xfrm>
            <a:off x="151200" y="9232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Vamos al mail con el que nos registramos, y confirmamos el mismo con el link que nos envía Heroku.</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25" name="Google Shape;525;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6" name="Google Shape;526;p79"/>
          <p:cNvPicPr preferRelativeResize="0"/>
          <p:nvPr/>
        </p:nvPicPr>
        <p:blipFill>
          <a:blip r:embed="rId4">
            <a:alphaModFix/>
          </a:blip>
          <a:stretch>
            <a:fillRect/>
          </a:stretch>
        </p:blipFill>
        <p:spPr>
          <a:xfrm>
            <a:off x="228600" y="1914725"/>
            <a:ext cx="4393076" cy="2349531"/>
          </a:xfrm>
          <a:prstGeom prst="rect">
            <a:avLst/>
          </a:prstGeom>
          <a:noFill/>
          <a:ln cap="flat" cmpd="sng" w="9525">
            <a:solidFill>
              <a:schemeClr val="dk2"/>
            </a:solidFill>
            <a:prstDash val="solid"/>
            <a:round/>
            <a:headEnd len="sm" w="sm" type="none"/>
            <a:tailEnd len="sm" w="sm" type="none"/>
          </a:ln>
        </p:spPr>
      </p:pic>
      <p:pic>
        <p:nvPicPr>
          <p:cNvPr id="527" name="Google Shape;527;p79"/>
          <p:cNvPicPr preferRelativeResize="0"/>
          <p:nvPr/>
        </p:nvPicPr>
        <p:blipFill>
          <a:blip r:embed="rId5">
            <a:alphaModFix/>
          </a:blip>
          <a:stretch>
            <a:fillRect/>
          </a:stretch>
        </p:blipFill>
        <p:spPr>
          <a:xfrm>
            <a:off x="4469276" y="2295725"/>
            <a:ext cx="4293726" cy="2296396"/>
          </a:xfrm>
          <a:prstGeom prst="rect">
            <a:avLst/>
          </a:prstGeom>
          <a:noFill/>
          <a:ln cap="flat" cmpd="sng" w="9525">
            <a:solidFill>
              <a:schemeClr val="dk2"/>
            </a:solidFill>
            <a:prstDash val="solid"/>
            <a:round/>
            <a:headEnd len="sm" w="sm" type="none"/>
            <a:tailEnd len="sm" w="sm" type="none"/>
          </a:ln>
        </p:spPr>
      </p:pic>
      <p:sp>
        <p:nvSpPr>
          <p:cNvPr id="528" name="Google Shape;528;p79"/>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Empezar a usar Heroku</a:t>
            </a:r>
            <a:endParaRPr i="1" sz="3600">
              <a:latin typeface="Anton"/>
              <a:ea typeface="Anton"/>
              <a:cs typeface="Anton"/>
              <a:sym typeface="Anton"/>
            </a:endParaRPr>
          </a:p>
        </p:txBody>
      </p:sp>
      <p:pic>
        <p:nvPicPr>
          <p:cNvPr id="529" name="Google Shape;529;p79"/>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30" name="Google Shape;530;p79"/>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0"/>
          <p:cNvSpPr txBox="1"/>
          <p:nvPr/>
        </p:nvSpPr>
        <p:spPr>
          <a:xfrm>
            <a:off x="151200" y="9994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Debemos ahora elegir una contraseña, y luego podremos iniciar sesión.</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36" name="Google Shape;536;p8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37" name="Google Shape;537;p80"/>
          <p:cNvPicPr preferRelativeResize="0"/>
          <p:nvPr/>
        </p:nvPicPr>
        <p:blipFill>
          <a:blip r:embed="rId4">
            <a:alphaModFix/>
          </a:blip>
          <a:stretch>
            <a:fillRect/>
          </a:stretch>
        </p:blipFill>
        <p:spPr>
          <a:xfrm>
            <a:off x="381000" y="1762325"/>
            <a:ext cx="4393076" cy="2349531"/>
          </a:xfrm>
          <a:prstGeom prst="rect">
            <a:avLst/>
          </a:prstGeom>
          <a:noFill/>
          <a:ln cap="flat" cmpd="sng" w="9525">
            <a:solidFill>
              <a:schemeClr val="dk2"/>
            </a:solidFill>
            <a:prstDash val="solid"/>
            <a:round/>
            <a:headEnd len="sm" w="sm" type="none"/>
            <a:tailEnd len="sm" w="sm" type="none"/>
          </a:ln>
        </p:spPr>
      </p:pic>
      <p:pic>
        <p:nvPicPr>
          <p:cNvPr id="538" name="Google Shape;538;p80"/>
          <p:cNvPicPr preferRelativeResize="0"/>
          <p:nvPr/>
        </p:nvPicPr>
        <p:blipFill>
          <a:blip r:embed="rId5">
            <a:alphaModFix/>
          </a:blip>
          <a:stretch>
            <a:fillRect/>
          </a:stretch>
        </p:blipFill>
        <p:spPr>
          <a:xfrm>
            <a:off x="4697876" y="2295725"/>
            <a:ext cx="4293726" cy="2296396"/>
          </a:xfrm>
          <a:prstGeom prst="rect">
            <a:avLst/>
          </a:prstGeom>
          <a:noFill/>
          <a:ln cap="flat" cmpd="sng" w="9525">
            <a:solidFill>
              <a:schemeClr val="dk2"/>
            </a:solidFill>
            <a:prstDash val="solid"/>
            <a:round/>
            <a:headEnd len="sm" w="sm" type="none"/>
            <a:tailEnd len="sm" w="sm" type="none"/>
          </a:ln>
        </p:spPr>
      </p:pic>
      <p:sp>
        <p:nvSpPr>
          <p:cNvPr id="539" name="Google Shape;539;p80"/>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Empezar a usar Heroku</a:t>
            </a:r>
            <a:endParaRPr i="1" sz="3600">
              <a:latin typeface="Anton"/>
              <a:ea typeface="Anton"/>
              <a:cs typeface="Anton"/>
              <a:sym typeface="Anton"/>
            </a:endParaRPr>
          </a:p>
        </p:txBody>
      </p:sp>
      <p:pic>
        <p:nvPicPr>
          <p:cNvPr id="540" name="Google Shape;540;p80"/>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41" name="Google Shape;541;p80"/>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1"/>
          <p:cNvSpPr txBox="1"/>
          <p:nvPr/>
        </p:nvSpPr>
        <p:spPr>
          <a:xfrm>
            <a:off x="151200" y="9994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Luego tenemos que aceptar los términos y condiciones.</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47" name="Google Shape;547;p8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48" name="Google Shape;548;p81"/>
          <p:cNvPicPr preferRelativeResize="0"/>
          <p:nvPr/>
        </p:nvPicPr>
        <p:blipFill>
          <a:blip r:embed="rId4">
            <a:alphaModFix/>
          </a:blip>
          <a:stretch>
            <a:fillRect/>
          </a:stretch>
        </p:blipFill>
        <p:spPr>
          <a:xfrm>
            <a:off x="303600" y="1804000"/>
            <a:ext cx="4393076" cy="2349531"/>
          </a:xfrm>
          <a:prstGeom prst="rect">
            <a:avLst/>
          </a:prstGeom>
          <a:noFill/>
          <a:ln cap="flat" cmpd="sng" w="9525">
            <a:solidFill>
              <a:schemeClr val="dk2"/>
            </a:solidFill>
            <a:prstDash val="solid"/>
            <a:round/>
            <a:headEnd len="sm" w="sm" type="none"/>
            <a:tailEnd len="sm" w="sm" type="none"/>
          </a:ln>
        </p:spPr>
      </p:pic>
      <p:pic>
        <p:nvPicPr>
          <p:cNvPr id="549" name="Google Shape;549;p81"/>
          <p:cNvPicPr preferRelativeResize="0"/>
          <p:nvPr/>
        </p:nvPicPr>
        <p:blipFill>
          <a:blip r:embed="rId5">
            <a:alphaModFix/>
          </a:blip>
          <a:stretch>
            <a:fillRect/>
          </a:stretch>
        </p:blipFill>
        <p:spPr>
          <a:xfrm>
            <a:off x="4545476" y="2219525"/>
            <a:ext cx="4293726" cy="2296396"/>
          </a:xfrm>
          <a:prstGeom prst="rect">
            <a:avLst/>
          </a:prstGeom>
          <a:noFill/>
          <a:ln cap="flat" cmpd="sng" w="9525">
            <a:solidFill>
              <a:schemeClr val="dk2"/>
            </a:solidFill>
            <a:prstDash val="solid"/>
            <a:round/>
            <a:headEnd len="sm" w="sm" type="none"/>
            <a:tailEnd len="sm" w="sm" type="none"/>
          </a:ln>
        </p:spPr>
      </p:pic>
      <p:sp>
        <p:nvSpPr>
          <p:cNvPr id="550" name="Google Shape;550;p81"/>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Empezar a usar Heroku</a:t>
            </a:r>
            <a:endParaRPr i="1" sz="3600">
              <a:latin typeface="Anton"/>
              <a:ea typeface="Anton"/>
              <a:cs typeface="Anton"/>
              <a:sym typeface="Anton"/>
            </a:endParaRPr>
          </a:p>
        </p:txBody>
      </p:sp>
      <p:pic>
        <p:nvPicPr>
          <p:cNvPr id="551" name="Google Shape;551;p81"/>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52" name="Google Shape;552;p81"/>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82"/>
          <p:cNvPicPr preferRelativeResize="0"/>
          <p:nvPr/>
        </p:nvPicPr>
        <p:blipFill>
          <a:blip r:embed="rId3">
            <a:alphaModFix/>
          </a:blip>
          <a:stretch>
            <a:fillRect/>
          </a:stretch>
        </p:blipFill>
        <p:spPr>
          <a:xfrm>
            <a:off x="296175" y="1947775"/>
            <a:ext cx="4393076" cy="2349531"/>
          </a:xfrm>
          <a:prstGeom prst="rect">
            <a:avLst/>
          </a:prstGeom>
          <a:noFill/>
          <a:ln cap="flat" cmpd="sng" w="9525">
            <a:solidFill>
              <a:schemeClr val="dk2"/>
            </a:solidFill>
            <a:prstDash val="solid"/>
            <a:round/>
            <a:headEnd len="sm" w="sm" type="none"/>
            <a:tailEnd len="sm" w="sm" type="none"/>
          </a:ln>
        </p:spPr>
      </p:pic>
      <p:pic>
        <p:nvPicPr>
          <p:cNvPr id="558" name="Google Shape;558;p82"/>
          <p:cNvPicPr preferRelativeResize="0"/>
          <p:nvPr/>
        </p:nvPicPr>
        <p:blipFill>
          <a:blip r:embed="rId4">
            <a:alphaModFix/>
          </a:blip>
          <a:stretch>
            <a:fillRect/>
          </a:stretch>
        </p:blipFill>
        <p:spPr>
          <a:xfrm>
            <a:off x="4326001" y="2550200"/>
            <a:ext cx="4293726" cy="2296396"/>
          </a:xfrm>
          <a:prstGeom prst="rect">
            <a:avLst/>
          </a:prstGeom>
          <a:noFill/>
          <a:ln cap="flat" cmpd="sng" w="9525">
            <a:solidFill>
              <a:schemeClr val="dk2"/>
            </a:solidFill>
            <a:prstDash val="solid"/>
            <a:round/>
            <a:headEnd len="sm" w="sm" type="none"/>
            <a:tailEnd len="sm" w="sm" type="none"/>
          </a:ln>
        </p:spPr>
      </p:pic>
      <p:sp>
        <p:nvSpPr>
          <p:cNvPr id="559" name="Google Shape;559;p82"/>
          <p:cNvSpPr txBox="1"/>
          <p:nvPr/>
        </p:nvSpPr>
        <p:spPr>
          <a:xfrm>
            <a:off x="151200" y="999425"/>
            <a:ext cx="8376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Ya podemos ahora crear nuestra primera App en Heroku. Elegimos el nombre y la región y la creamos. En este caso la App se llama </a:t>
            </a:r>
            <a:r>
              <a:rPr i="1" lang="en" sz="1900">
                <a:solidFill>
                  <a:schemeClr val="dk1"/>
                </a:solidFill>
                <a:highlight>
                  <a:schemeClr val="lt1"/>
                </a:highlight>
                <a:latin typeface="Helvetica Neue Light"/>
                <a:ea typeface="Helvetica Neue Light"/>
                <a:cs typeface="Helvetica Neue Light"/>
                <a:sym typeface="Helvetica Neue Light"/>
              </a:rPr>
              <a:t>“serverch”</a:t>
            </a:r>
            <a:r>
              <a:rPr lang="en"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60" name="Google Shape;560;p82"/>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561" name="Google Shape;561;p82"/>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62" name="Google Shape;562;p82"/>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63" name="Google Shape;563;p82"/>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83"/>
          <p:cNvPicPr preferRelativeResize="0"/>
          <p:nvPr/>
        </p:nvPicPr>
        <p:blipFill>
          <a:blip r:embed="rId3">
            <a:alphaModFix/>
          </a:blip>
          <a:stretch>
            <a:fillRect/>
          </a:stretch>
        </p:blipFill>
        <p:spPr>
          <a:xfrm>
            <a:off x="254475" y="1769500"/>
            <a:ext cx="4393076" cy="2349531"/>
          </a:xfrm>
          <a:prstGeom prst="rect">
            <a:avLst/>
          </a:prstGeom>
          <a:noFill/>
          <a:ln cap="flat" cmpd="sng" w="9525">
            <a:solidFill>
              <a:schemeClr val="dk2"/>
            </a:solidFill>
            <a:prstDash val="solid"/>
            <a:round/>
            <a:headEnd len="sm" w="sm" type="none"/>
            <a:tailEnd len="sm" w="sm" type="none"/>
          </a:ln>
        </p:spPr>
      </p:pic>
      <p:pic>
        <p:nvPicPr>
          <p:cNvPr id="569" name="Google Shape;569;p83"/>
          <p:cNvPicPr preferRelativeResize="0"/>
          <p:nvPr/>
        </p:nvPicPr>
        <p:blipFill>
          <a:blip r:embed="rId4">
            <a:alphaModFix/>
          </a:blip>
          <a:stretch>
            <a:fillRect/>
          </a:stretch>
        </p:blipFill>
        <p:spPr>
          <a:xfrm>
            <a:off x="3573799" y="2167676"/>
            <a:ext cx="4960600" cy="2653051"/>
          </a:xfrm>
          <a:prstGeom prst="rect">
            <a:avLst/>
          </a:prstGeom>
          <a:noFill/>
          <a:ln cap="flat" cmpd="sng" w="9525">
            <a:solidFill>
              <a:schemeClr val="dk2"/>
            </a:solidFill>
            <a:prstDash val="solid"/>
            <a:round/>
            <a:headEnd len="sm" w="sm" type="none"/>
            <a:tailEnd len="sm" w="sm" type="none"/>
          </a:ln>
        </p:spPr>
      </p:pic>
      <p:sp>
        <p:nvSpPr>
          <p:cNvPr id="570" name="Google Shape;570;p83"/>
          <p:cNvSpPr txBox="1"/>
          <p:nvPr/>
        </p:nvSpPr>
        <p:spPr>
          <a:xfrm>
            <a:off x="151200" y="9232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Luego, debemos instalar </a:t>
            </a:r>
            <a:r>
              <a:rPr i="1" lang="en" sz="1900">
                <a:solidFill>
                  <a:schemeClr val="dk1"/>
                </a:solidFill>
                <a:highlight>
                  <a:schemeClr val="lt1"/>
                </a:highlight>
                <a:latin typeface="Helvetica Neue Light"/>
                <a:ea typeface="Helvetica Neue Light"/>
                <a:cs typeface="Helvetica Neue Light"/>
                <a:sym typeface="Helvetica Neue Light"/>
              </a:rPr>
              <a:t>Heroku CLI</a:t>
            </a:r>
            <a:r>
              <a:rPr lang="en" sz="1900">
                <a:solidFill>
                  <a:schemeClr val="dk1"/>
                </a:solidFill>
                <a:highlight>
                  <a:schemeClr val="lt1"/>
                </a:highlight>
                <a:latin typeface="Helvetica Neue Light"/>
                <a:ea typeface="Helvetica Neue Light"/>
                <a:cs typeface="Helvetica Neue Light"/>
                <a:sym typeface="Helvetica Neue Light"/>
              </a:rPr>
              <a:t> con el link que nos aparece abajo donde indica la flecha.</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71" name="Google Shape;571;p83"/>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572" name="Google Shape;572;p83"/>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73" name="Google Shape;573;p83"/>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74" name="Google Shape;574;p83"/>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8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0" name="Google Shape;580;p84"/>
          <p:cNvPicPr preferRelativeResize="0"/>
          <p:nvPr/>
        </p:nvPicPr>
        <p:blipFill>
          <a:blip r:embed="rId4">
            <a:alphaModFix/>
          </a:blip>
          <a:stretch>
            <a:fillRect/>
          </a:stretch>
        </p:blipFill>
        <p:spPr>
          <a:xfrm>
            <a:off x="228600" y="1533725"/>
            <a:ext cx="4393076" cy="2349531"/>
          </a:xfrm>
          <a:prstGeom prst="rect">
            <a:avLst/>
          </a:prstGeom>
          <a:noFill/>
          <a:ln cap="flat" cmpd="sng" w="9525">
            <a:solidFill>
              <a:schemeClr val="dk2"/>
            </a:solidFill>
            <a:prstDash val="solid"/>
            <a:round/>
            <a:headEnd len="sm" w="sm" type="none"/>
            <a:tailEnd len="sm" w="sm" type="none"/>
          </a:ln>
        </p:spPr>
      </p:pic>
      <p:pic>
        <p:nvPicPr>
          <p:cNvPr id="581" name="Google Shape;581;p84"/>
          <p:cNvPicPr preferRelativeResize="0"/>
          <p:nvPr/>
        </p:nvPicPr>
        <p:blipFill>
          <a:blip r:embed="rId5">
            <a:alphaModFix/>
          </a:blip>
          <a:stretch>
            <a:fillRect/>
          </a:stretch>
        </p:blipFill>
        <p:spPr>
          <a:xfrm>
            <a:off x="4469276" y="2219525"/>
            <a:ext cx="4293726" cy="2296396"/>
          </a:xfrm>
          <a:prstGeom prst="rect">
            <a:avLst/>
          </a:prstGeom>
          <a:noFill/>
          <a:ln cap="flat" cmpd="sng" w="9525">
            <a:solidFill>
              <a:schemeClr val="dk2"/>
            </a:solidFill>
            <a:prstDash val="solid"/>
            <a:round/>
            <a:headEnd len="sm" w="sm" type="none"/>
            <a:tailEnd len="sm" w="sm" type="none"/>
          </a:ln>
        </p:spPr>
      </p:pic>
      <p:sp>
        <p:nvSpPr>
          <p:cNvPr id="582" name="Google Shape;582;p84"/>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83" name="Google Shape;583;p84"/>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84" name="Google Shape;584;p84"/>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5"/>
          <p:cNvSpPr txBox="1"/>
          <p:nvPr/>
        </p:nvSpPr>
        <p:spPr>
          <a:xfrm>
            <a:off x="151200" y="10756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De esta forma descargamos el Heroku CLI y luego lo instalamos.</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590" name="Google Shape;590;p8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1" name="Google Shape;591;p85"/>
          <p:cNvPicPr preferRelativeResize="0"/>
          <p:nvPr/>
        </p:nvPicPr>
        <p:blipFill>
          <a:blip r:embed="rId4">
            <a:alphaModFix/>
          </a:blip>
          <a:stretch>
            <a:fillRect/>
          </a:stretch>
        </p:blipFill>
        <p:spPr>
          <a:xfrm>
            <a:off x="381000" y="1762325"/>
            <a:ext cx="4393076" cy="2349531"/>
          </a:xfrm>
          <a:prstGeom prst="rect">
            <a:avLst/>
          </a:prstGeom>
          <a:noFill/>
          <a:ln cap="flat" cmpd="sng" w="9525">
            <a:solidFill>
              <a:schemeClr val="dk2"/>
            </a:solidFill>
            <a:prstDash val="solid"/>
            <a:round/>
            <a:headEnd len="sm" w="sm" type="none"/>
            <a:tailEnd len="sm" w="sm" type="none"/>
          </a:ln>
        </p:spPr>
      </p:pic>
      <p:pic>
        <p:nvPicPr>
          <p:cNvPr id="592" name="Google Shape;592;p85"/>
          <p:cNvPicPr preferRelativeResize="0"/>
          <p:nvPr/>
        </p:nvPicPr>
        <p:blipFill>
          <a:blip r:embed="rId5">
            <a:alphaModFix/>
          </a:blip>
          <a:stretch>
            <a:fillRect/>
          </a:stretch>
        </p:blipFill>
        <p:spPr>
          <a:xfrm>
            <a:off x="4393076" y="2295725"/>
            <a:ext cx="4293726" cy="2296396"/>
          </a:xfrm>
          <a:prstGeom prst="rect">
            <a:avLst/>
          </a:prstGeom>
          <a:noFill/>
          <a:ln cap="flat" cmpd="sng" w="9525">
            <a:solidFill>
              <a:schemeClr val="dk2"/>
            </a:solidFill>
            <a:prstDash val="solid"/>
            <a:round/>
            <a:headEnd len="sm" w="sm" type="none"/>
            <a:tailEnd len="sm" w="sm" type="none"/>
          </a:ln>
        </p:spPr>
      </p:pic>
      <p:sp>
        <p:nvSpPr>
          <p:cNvPr id="593" name="Google Shape;593;p85"/>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594" name="Google Shape;594;p85"/>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595" name="Google Shape;595;p85"/>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8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01" name="Google Shape;601;p86"/>
          <p:cNvPicPr preferRelativeResize="0"/>
          <p:nvPr/>
        </p:nvPicPr>
        <p:blipFill>
          <a:blip r:embed="rId4">
            <a:alphaModFix/>
          </a:blip>
          <a:stretch>
            <a:fillRect/>
          </a:stretch>
        </p:blipFill>
        <p:spPr>
          <a:xfrm>
            <a:off x="228600" y="1457525"/>
            <a:ext cx="4393078" cy="2364235"/>
          </a:xfrm>
          <a:prstGeom prst="rect">
            <a:avLst/>
          </a:prstGeom>
          <a:noFill/>
          <a:ln cap="flat" cmpd="sng" w="9525">
            <a:solidFill>
              <a:schemeClr val="dk2"/>
            </a:solidFill>
            <a:prstDash val="solid"/>
            <a:round/>
            <a:headEnd len="sm" w="sm" type="none"/>
            <a:tailEnd len="sm" w="sm" type="none"/>
          </a:ln>
        </p:spPr>
      </p:pic>
      <p:pic>
        <p:nvPicPr>
          <p:cNvPr id="602" name="Google Shape;602;p86"/>
          <p:cNvPicPr preferRelativeResize="0"/>
          <p:nvPr/>
        </p:nvPicPr>
        <p:blipFill>
          <a:blip r:embed="rId5">
            <a:alphaModFix/>
          </a:blip>
          <a:stretch>
            <a:fillRect/>
          </a:stretch>
        </p:blipFill>
        <p:spPr>
          <a:xfrm>
            <a:off x="4393078" y="2143325"/>
            <a:ext cx="4293722" cy="2309522"/>
          </a:xfrm>
          <a:prstGeom prst="rect">
            <a:avLst/>
          </a:prstGeom>
          <a:noFill/>
          <a:ln cap="flat" cmpd="sng" w="9525">
            <a:solidFill>
              <a:schemeClr val="dk2"/>
            </a:solidFill>
            <a:prstDash val="solid"/>
            <a:round/>
            <a:headEnd len="sm" w="sm" type="none"/>
            <a:tailEnd len="sm" w="sm" type="none"/>
          </a:ln>
        </p:spPr>
      </p:pic>
      <p:sp>
        <p:nvSpPr>
          <p:cNvPr id="603" name="Google Shape;603;p86"/>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04" name="Google Shape;604;p86"/>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05" name="Google Shape;605;p86"/>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87"/>
          <p:cNvPicPr preferRelativeResize="0"/>
          <p:nvPr/>
        </p:nvPicPr>
        <p:blipFill>
          <a:blip r:embed="rId3">
            <a:alphaModFix/>
          </a:blip>
          <a:stretch>
            <a:fillRect/>
          </a:stretch>
        </p:blipFill>
        <p:spPr>
          <a:xfrm>
            <a:off x="304800" y="1838525"/>
            <a:ext cx="4393076" cy="2361278"/>
          </a:xfrm>
          <a:prstGeom prst="rect">
            <a:avLst/>
          </a:prstGeom>
          <a:noFill/>
          <a:ln cap="flat" cmpd="sng" w="9525">
            <a:solidFill>
              <a:schemeClr val="dk2"/>
            </a:solidFill>
            <a:prstDash val="solid"/>
            <a:round/>
            <a:headEnd len="sm" w="sm" type="none"/>
            <a:tailEnd len="sm" w="sm" type="none"/>
          </a:ln>
        </p:spPr>
      </p:pic>
      <p:pic>
        <p:nvPicPr>
          <p:cNvPr id="611" name="Google Shape;611;p87"/>
          <p:cNvPicPr preferRelativeResize="0"/>
          <p:nvPr/>
        </p:nvPicPr>
        <p:blipFill>
          <a:blip r:embed="rId4">
            <a:alphaModFix/>
          </a:blip>
          <a:stretch>
            <a:fillRect/>
          </a:stretch>
        </p:blipFill>
        <p:spPr>
          <a:xfrm>
            <a:off x="4469276" y="2524325"/>
            <a:ext cx="4293724" cy="2307877"/>
          </a:xfrm>
          <a:prstGeom prst="rect">
            <a:avLst/>
          </a:prstGeom>
          <a:noFill/>
          <a:ln cap="flat" cmpd="sng" w="9525">
            <a:solidFill>
              <a:schemeClr val="dk2"/>
            </a:solidFill>
            <a:prstDash val="solid"/>
            <a:round/>
            <a:headEnd len="sm" w="sm" type="none"/>
            <a:tailEnd len="sm" w="sm" type="none"/>
          </a:ln>
        </p:spPr>
      </p:pic>
      <p:sp>
        <p:nvSpPr>
          <p:cNvPr id="612" name="Google Shape;612;p87"/>
          <p:cNvSpPr txBox="1"/>
          <p:nvPr/>
        </p:nvSpPr>
        <p:spPr>
          <a:xfrm>
            <a:off x="151200" y="9232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En consola, ponemos el comando </a:t>
            </a:r>
            <a:r>
              <a:rPr i="1" lang="en" sz="1900">
                <a:solidFill>
                  <a:schemeClr val="lt1"/>
                </a:solidFill>
                <a:highlight>
                  <a:schemeClr val="dk2"/>
                </a:highlight>
                <a:latin typeface="Helvetica Neue Light"/>
                <a:ea typeface="Helvetica Neue Light"/>
                <a:cs typeface="Helvetica Neue Light"/>
                <a:sym typeface="Helvetica Neue Light"/>
              </a:rPr>
              <a:t>$ heroku login</a:t>
            </a:r>
            <a:r>
              <a:rPr lang="en" sz="1900">
                <a:solidFill>
                  <a:schemeClr val="dk1"/>
                </a:solidFill>
                <a:highlight>
                  <a:schemeClr val="lt1"/>
                </a:highlight>
                <a:latin typeface="Helvetica Neue Light"/>
                <a:ea typeface="Helvetica Neue Light"/>
                <a:cs typeface="Helvetica Neue Light"/>
                <a:sym typeface="Helvetica Neue Light"/>
              </a:rPr>
              <a:t> y luego hacemos el login desde la página.</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613" name="Google Shape;613;p87"/>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14" name="Google Shape;614;p87"/>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15" name="Google Shape;615;p87"/>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16" name="Google Shape;616;p87"/>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3"/>
          <p:cNvSpPr txBox="1"/>
          <p:nvPr/>
        </p:nvSpPr>
        <p:spPr>
          <a:xfrm>
            <a:off x="903275" y="2666175"/>
            <a:ext cx="7556100" cy="169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300"/>
              </a:spcBef>
              <a:spcAft>
                <a:spcPts val="1000"/>
              </a:spcAft>
              <a:buNone/>
            </a:pPr>
            <a:r>
              <a:rPr lang="en" sz="2000">
                <a:solidFill>
                  <a:schemeClr val="dk1"/>
                </a:solidFill>
                <a:highlight>
                  <a:schemeClr val="lt1"/>
                </a:highlight>
                <a:latin typeface="Helvetica Neue Light"/>
                <a:ea typeface="Helvetica Neue Light"/>
                <a:cs typeface="Helvetica Neue Light"/>
                <a:sym typeface="Helvetica Neue Light"/>
              </a:rPr>
              <a:t>Es una manera de registrar los cambios realizados sobre un archivo (o conjunto de archivos) a lo largo del tiempo, permitiendo recuperar versiones específicas más adelante.</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176" name="Google Shape;176;p43"/>
          <p:cNvSpPr txBox="1"/>
          <p:nvPr/>
        </p:nvSpPr>
        <p:spPr>
          <a:xfrm>
            <a:off x="1180500" y="14577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lt1"/>
                </a:solidFill>
                <a:highlight>
                  <a:srgbClr val="3CEFAB"/>
                </a:highlight>
                <a:latin typeface="Anton"/>
                <a:ea typeface="Anton"/>
                <a:cs typeface="Anton"/>
                <a:sym typeface="Anton"/>
              </a:rPr>
              <a:t>CONTROL DE VERSIONES</a:t>
            </a:r>
            <a:endParaRPr i="1" sz="3600">
              <a:solidFill>
                <a:schemeClr val="lt1"/>
              </a:solidFill>
              <a:highlight>
                <a:srgbClr val="3CEFAB"/>
              </a:highlight>
              <a:latin typeface="Anton"/>
              <a:ea typeface="Anton"/>
              <a:cs typeface="Anton"/>
              <a:sym typeface="Anton"/>
            </a:endParaRPr>
          </a:p>
          <a:p>
            <a:pPr indent="0" lvl="0" marL="0" rtl="0" algn="ctr">
              <a:spcBef>
                <a:spcPts val="0"/>
              </a:spcBef>
              <a:spcAft>
                <a:spcPts val="0"/>
              </a:spcAft>
              <a:buClr>
                <a:schemeClr val="dk1"/>
              </a:buClr>
              <a:buSzPts val="1100"/>
              <a:buFont typeface="Arial"/>
              <a:buNone/>
            </a:pPr>
            <a:r>
              <a:rPr i="1" lang="en" sz="3300">
                <a:latin typeface="Anton"/>
                <a:ea typeface="Anton"/>
                <a:cs typeface="Anton"/>
                <a:sym typeface="Anton"/>
              </a:rPr>
              <a:t>¿De qué se trata?</a:t>
            </a:r>
            <a:endParaRPr i="1" sz="3300">
              <a:latin typeface="Anton"/>
              <a:ea typeface="Anton"/>
              <a:cs typeface="Anton"/>
              <a:sym typeface="Anton"/>
            </a:endParaRPr>
          </a:p>
        </p:txBody>
      </p:sp>
      <p:pic>
        <p:nvPicPr>
          <p:cNvPr id="177" name="Google Shape;177;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8" name="Google Shape;178;p43"/>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79" name="Google Shape;179;p43"/>
          <p:cNvPicPr preferRelativeResize="0"/>
          <p:nvPr/>
        </p:nvPicPr>
        <p:blipFill>
          <a:blip r:embed="rId5">
            <a:alphaModFix/>
          </a:blip>
          <a:stretch>
            <a:fillRect/>
          </a:stretch>
        </p:blipFill>
        <p:spPr>
          <a:xfrm>
            <a:off x="4194175" y="390075"/>
            <a:ext cx="831300" cy="831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88"/>
          <p:cNvPicPr preferRelativeResize="0"/>
          <p:nvPr/>
        </p:nvPicPr>
        <p:blipFill>
          <a:blip r:embed="rId3">
            <a:alphaModFix/>
          </a:blip>
          <a:stretch>
            <a:fillRect/>
          </a:stretch>
        </p:blipFill>
        <p:spPr>
          <a:xfrm>
            <a:off x="304800" y="1838525"/>
            <a:ext cx="4393076" cy="2361278"/>
          </a:xfrm>
          <a:prstGeom prst="rect">
            <a:avLst/>
          </a:prstGeom>
          <a:noFill/>
          <a:ln cap="flat" cmpd="sng" w="9525">
            <a:solidFill>
              <a:schemeClr val="dk2"/>
            </a:solidFill>
            <a:prstDash val="solid"/>
            <a:round/>
            <a:headEnd len="sm" w="sm" type="none"/>
            <a:tailEnd len="sm" w="sm" type="none"/>
          </a:ln>
        </p:spPr>
      </p:pic>
      <p:pic>
        <p:nvPicPr>
          <p:cNvPr id="622" name="Google Shape;622;p88"/>
          <p:cNvPicPr preferRelativeResize="0"/>
          <p:nvPr/>
        </p:nvPicPr>
        <p:blipFill>
          <a:blip r:embed="rId4">
            <a:alphaModFix/>
          </a:blip>
          <a:stretch>
            <a:fillRect/>
          </a:stretch>
        </p:blipFill>
        <p:spPr>
          <a:xfrm>
            <a:off x="4469276" y="2524325"/>
            <a:ext cx="4293726" cy="2296396"/>
          </a:xfrm>
          <a:prstGeom prst="rect">
            <a:avLst/>
          </a:prstGeom>
          <a:noFill/>
          <a:ln cap="flat" cmpd="sng" w="9525">
            <a:solidFill>
              <a:schemeClr val="dk2"/>
            </a:solidFill>
            <a:prstDash val="solid"/>
            <a:round/>
            <a:headEnd len="sm" w="sm" type="none"/>
            <a:tailEnd len="sm" w="sm" type="none"/>
          </a:ln>
        </p:spPr>
      </p:pic>
      <p:sp>
        <p:nvSpPr>
          <p:cNvPr id="623" name="Google Shape;623;p88"/>
          <p:cNvSpPr txBox="1"/>
          <p:nvPr/>
        </p:nvSpPr>
        <p:spPr>
          <a:xfrm>
            <a:off x="151200" y="923225"/>
            <a:ext cx="8232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Una vez hecho el login en la página, vemos que en consola lo toma y se loguea.</a:t>
            </a:r>
            <a:endParaRPr sz="1900">
              <a:solidFill>
                <a:schemeClr val="dk1"/>
              </a:solidFill>
              <a:highlight>
                <a:schemeClr val="lt1"/>
              </a:highlight>
              <a:latin typeface="Helvetica Neue Light"/>
              <a:ea typeface="Helvetica Neue Light"/>
              <a:cs typeface="Helvetica Neue Light"/>
              <a:sym typeface="Helvetica Neue Light"/>
            </a:endParaRPr>
          </a:p>
        </p:txBody>
      </p:sp>
      <p:pic>
        <p:nvPicPr>
          <p:cNvPr id="624" name="Google Shape;624;p88"/>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25" name="Google Shape;625;p88"/>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26" name="Google Shape;626;p88"/>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27" name="Google Shape;627;p88"/>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89"/>
          <p:cNvPicPr preferRelativeResize="0"/>
          <p:nvPr/>
        </p:nvPicPr>
        <p:blipFill>
          <a:blip r:embed="rId3">
            <a:alphaModFix/>
          </a:blip>
          <a:stretch>
            <a:fillRect/>
          </a:stretch>
        </p:blipFill>
        <p:spPr>
          <a:xfrm>
            <a:off x="228600" y="2524325"/>
            <a:ext cx="4393076" cy="2349531"/>
          </a:xfrm>
          <a:prstGeom prst="rect">
            <a:avLst/>
          </a:prstGeom>
          <a:noFill/>
          <a:ln cap="flat" cmpd="sng" w="9525">
            <a:solidFill>
              <a:schemeClr val="dk2"/>
            </a:solidFill>
            <a:prstDash val="solid"/>
            <a:round/>
            <a:headEnd len="sm" w="sm" type="none"/>
            <a:tailEnd len="sm" w="sm" type="none"/>
          </a:ln>
        </p:spPr>
      </p:pic>
      <p:pic>
        <p:nvPicPr>
          <p:cNvPr id="633" name="Google Shape;633;p89"/>
          <p:cNvPicPr preferRelativeResize="0"/>
          <p:nvPr/>
        </p:nvPicPr>
        <p:blipFill rotWithShape="1">
          <a:blip r:embed="rId4">
            <a:alphaModFix/>
          </a:blip>
          <a:srcRect b="0" l="0" r="15110" t="0"/>
          <a:stretch/>
        </p:blipFill>
        <p:spPr>
          <a:xfrm>
            <a:off x="4393075" y="2530968"/>
            <a:ext cx="4393076" cy="2342882"/>
          </a:xfrm>
          <a:prstGeom prst="rect">
            <a:avLst/>
          </a:prstGeom>
          <a:noFill/>
          <a:ln cap="flat" cmpd="sng" w="9525">
            <a:solidFill>
              <a:schemeClr val="dk2"/>
            </a:solidFill>
            <a:prstDash val="solid"/>
            <a:round/>
            <a:headEnd len="sm" w="sm" type="none"/>
            <a:tailEnd len="sm" w="sm" type="none"/>
          </a:ln>
        </p:spPr>
      </p:pic>
      <p:sp>
        <p:nvSpPr>
          <p:cNvPr id="634" name="Google Shape;634;p89"/>
          <p:cNvSpPr txBox="1"/>
          <p:nvPr/>
        </p:nvSpPr>
        <p:spPr>
          <a:xfrm>
            <a:off x="227400" y="923225"/>
            <a:ext cx="8232000" cy="157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Vamos a usar Git para el proyecto, por lo que iniciamos git en la carpeta del proyecto, y usamos luego todos los comandos que se muestran.</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Y en el proyecto, hacemos un server y una ruta que simplemente mande un mensaje.</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635" name="Google Shape;635;p89"/>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36" name="Google Shape;636;p89"/>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37" name="Google Shape;637;p89"/>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38" name="Google Shape;638;p89"/>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90"/>
          <p:cNvPicPr preferRelativeResize="0"/>
          <p:nvPr/>
        </p:nvPicPr>
        <p:blipFill>
          <a:blip r:embed="rId3">
            <a:alphaModFix/>
          </a:blip>
          <a:stretch>
            <a:fillRect/>
          </a:stretch>
        </p:blipFill>
        <p:spPr>
          <a:xfrm>
            <a:off x="304800" y="1914725"/>
            <a:ext cx="4393075" cy="2229397"/>
          </a:xfrm>
          <a:prstGeom prst="rect">
            <a:avLst/>
          </a:prstGeom>
          <a:noFill/>
          <a:ln cap="flat" cmpd="sng" w="9525">
            <a:solidFill>
              <a:schemeClr val="dk2"/>
            </a:solidFill>
            <a:prstDash val="solid"/>
            <a:round/>
            <a:headEnd len="sm" w="sm" type="none"/>
            <a:tailEnd len="sm" w="sm" type="none"/>
          </a:ln>
        </p:spPr>
      </p:pic>
      <p:pic>
        <p:nvPicPr>
          <p:cNvPr id="644" name="Google Shape;644;p90"/>
          <p:cNvPicPr preferRelativeResize="0"/>
          <p:nvPr/>
        </p:nvPicPr>
        <p:blipFill rotWithShape="1">
          <a:blip r:embed="rId4">
            <a:alphaModFix/>
          </a:blip>
          <a:srcRect b="0" l="0" r="14748" t="0"/>
          <a:stretch/>
        </p:blipFill>
        <p:spPr>
          <a:xfrm>
            <a:off x="4545475" y="2578224"/>
            <a:ext cx="4132773" cy="2194825"/>
          </a:xfrm>
          <a:prstGeom prst="rect">
            <a:avLst/>
          </a:prstGeom>
          <a:noFill/>
          <a:ln cap="flat" cmpd="sng" w="9525">
            <a:solidFill>
              <a:schemeClr val="dk2"/>
            </a:solidFill>
            <a:prstDash val="solid"/>
            <a:round/>
            <a:headEnd len="sm" w="sm" type="none"/>
            <a:tailEnd len="sm" w="sm" type="none"/>
          </a:ln>
        </p:spPr>
      </p:pic>
      <p:sp>
        <p:nvSpPr>
          <p:cNvPr id="645" name="Google Shape;645;p90"/>
          <p:cNvSpPr txBox="1"/>
          <p:nvPr/>
        </p:nvSpPr>
        <p:spPr>
          <a:xfrm>
            <a:off x="151200" y="999425"/>
            <a:ext cx="8451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Creamos el archivo </a:t>
            </a:r>
            <a:r>
              <a:rPr b="1" i="1" lang="en" sz="1900">
                <a:solidFill>
                  <a:schemeClr val="dk1"/>
                </a:solidFill>
                <a:highlight>
                  <a:schemeClr val="lt1"/>
                </a:highlight>
                <a:latin typeface="Helvetica Neue"/>
                <a:ea typeface="Helvetica Neue"/>
                <a:cs typeface="Helvetica Neue"/>
                <a:sym typeface="Helvetica Neue"/>
              </a:rPr>
              <a:t>.gitignore</a:t>
            </a:r>
            <a:r>
              <a:rPr lang="en" sz="1900">
                <a:solidFill>
                  <a:schemeClr val="dk1"/>
                </a:solidFill>
                <a:highlight>
                  <a:schemeClr val="lt1"/>
                </a:highlight>
                <a:latin typeface="Helvetica Neue Light"/>
                <a:ea typeface="Helvetica Neue Light"/>
                <a:cs typeface="Helvetica Neue Light"/>
                <a:sym typeface="Helvetica Neue Light"/>
              </a:rPr>
              <a:t>. Lo utilizamos para poner todo lo que no queremos que se suba a Git, como por ejemplo la carpeta </a:t>
            </a:r>
            <a:r>
              <a:rPr i="1" lang="en" sz="1900">
                <a:solidFill>
                  <a:schemeClr val="dk1"/>
                </a:solidFill>
                <a:highlight>
                  <a:schemeClr val="lt1"/>
                </a:highlight>
                <a:latin typeface="Helvetica Neue Light"/>
                <a:ea typeface="Helvetica Neue Light"/>
                <a:cs typeface="Helvetica Neue Light"/>
                <a:sym typeface="Helvetica Neue Light"/>
              </a:rPr>
              <a:t>node_modules.</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46" name="Google Shape;646;p90"/>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47" name="Google Shape;647;p90"/>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48" name="Google Shape;648;p90"/>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49" name="Google Shape;649;p90"/>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91"/>
          <p:cNvPicPr preferRelativeResize="0"/>
          <p:nvPr/>
        </p:nvPicPr>
        <p:blipFill>
          <a:blip r:embed="rId3">
            <a:alphaModFix/>
          </a:blip>
          <a:stretch>
            <a:fillRect/>
          </a:stretch>
        </p:blipFill>
        <p:spPr>
          <a:xfrm>
            <a:off x="228600" y="1609925"/>
            <a:ext cx="4469275" cy="2390284"/>
          </a:xfrm>
          <a:prstGeom prst="rect">
            <a:avLst/>
          </a:prstGeom>
          <a:noFill/>
          <a:ln cap="flat" cmpd="sng" w="9525">
            <a:solidFill>
              <a:schemeClr val="dk2"/>
            </a:solidFill>
            <a:prstDash val="solid"/>
            <a:round/>
            <a:headEnd len="sm" w="sm" type="none"/>
            <a:tailEnd len="sm" w="sm" type="none"/>
          </a:ln>
        </p:spPr>
      </p:pic>
      <p:pic>
        <p:nvPicPr>
          <p:cNvPr id="655" name="Google Shape;655;p91"/>
          <p:cNvPicPr preferRelativeResize="0"/>
          <p:nvPr/>
        </p:nvPicPr>
        <p:blipFill>
          <a:blip r:embed="rId4">
            <a:alphaModFix/>
          </a:blip>
          <a:stretch>
            <a:fillRect/>
          </a:stretch>
        </p:blipFill>
        <p:spPr>
          <a:xfrm>
            <a:off x="4301900" y="2320200"/>
            <a:ext cx="4343409" cy="2322950"/>
          </a:xfrm>
          <a:prstGeom prst="rect">
            <a:avLst/>
          </a:prstGeom>
          <a:noFill/>
          <a:ln cap="flat" cmpd="sng" w="9525">
            <a:solidFill>
              <a:schemeClr val="dk2"/>
            </a:solidFill>
            <a:prstDash val="solid"/>
            <a:round/>
            <a:headEnd len="sm" w="sm" type="none"/>
            <a:tailEnd len="sm" w="sm" type="none"/>
          </a:ln>
        </p:spPr>
      </p:pic>
      <p:sp>
        <p:nvSpPr>
          <p:cNvPr id="656" name="Google Shape;656;p91"/>
          <p:cNvSpPr txBox="1"/>
          <p:nvPr/>
        </p:nvSpPr>
        <p:spPr>
          <a:xfrm>
            <a:off x="151200" y="923225"/>
            <a:ext cx="8451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Seguimos estos pasos de comandos en la consola:</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57" name="Google Shape;657;p91"/>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58" name="Google Shape;658;p91"/>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59" name="Google Shape;659;p91"/>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60" name="Google Shape;660;p91"/>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92"/>
          <p:cNvPicPr preferRelativeResize="0"/>
          <p:nvPr/>
        </p:nvPicPr>
        <p:blipFill>
          <a:blip r:embed="rId3">
            <a:alphaModFix/>
          </a:blip>
          <a:stretch>
            <a:fillRect/>
          </a:stretch>
        </p:blipFill>
        <p:spPr>
          <a:xfrm>
            <a:off x="381000" y="1838525"/>
            <a:ext cx="4378102" cy="2341522"/>
          </a:xfrm>
          <a:prstGeom prst="rect">
            <a:avLst/>
          </a:prstGeom>
          <a:noFill/>
          <a:ln cap="flat" cmpd="sng" w="9525">
            <a:solidFill>
              <a:schemeClr val="dk2"/>
            </a:solidFill>
            <a:prstDash val="solid"/>
            <a:round/>
            <a:headEnd len="sm" w="sm" type="none"/>
            <a:tailEnd len="sm" w="sm" type="none"/>
          </a:ln>
        </p:spPr>
      </p:pic>
      <p:pic>
        <p:nvPicPr>
          <p:cNvPr id="666" name="Google Shape;666;p92"/>
          <p:cNvPicPr preferRelativeResize="0"/>
          <p:nvPr/>
        </p:nvPicPr>
        <p:blipFill>
          <a:blip r:embed="rId4">
            <a:alphaModFix/>
          </a:blip>
          <a:stretch>
            <a:fillRect/>
          </a:stretch>
        </p:blipFill>
        <p:spPr>
          <a:xfrm>
            <a:off x="4454302" y="2524325"/>
            <a:ext cx="4308700" cy="2304404"/>
          </a:xfrm>
          <a:prstGeom prst="rect">
            <a:avLst/>
          </a:prstGeom>
          <a:noFill/>
          <a:ln cap="flat" cmpd="sng" w="9525">
            <a:solidFill>
              <a:schemeClr val="dk2"/>
            </a:solidFill>
            <a:prstDash val="solid"/>
            <a:round/>
            <a:headEnd len="sm" w="sm" type="none"/>
            <a:tailEnd len="sm" w="sm" type="none"/>
          </a:ln>
        </p:spPr>
      </p:pic>
      <p:sp>
        <p:nvSpPr>
          <p:cNvPr id="667" name="Google Shape;667;p92"/>
          <p:cNvSpPr txBox="1"/>
          <p:nvPr/>
        </p:nvSpPr>
        <p:spPr>
          <a:xfrm>
            <a:off x="227400" y="923225"/>
            <a:ext cx="8451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Una vez que terminamos los pasos en la consola, vamos al dashboard de Heroku y podemos ver nuestro proyecto subido.</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68" name="Google Shape;668;p92"/>
          <p:cNvPicPr preferRelativeResize="0"/>
          <p:nvPr/>
        </p:nvPicPr>
        <p:blipFill>
          <a:blip r:embed="rId5">
            <a:alphaModFix/>
          </a:blip>
          <a:stretch>
            <a:fillRect/>
          </a:stretch>
        </p:blipFill>
        <p:spPr>
          <a:xfrm>
            <a:off x="7567925" y="4659625"/>
            <a:ext cx="1186526" cy="330675"/>
          </a:xfrm>
          <a:prstGeom prst="rect">
            <a:avLst/>
          </a:prstGeom>
          <a:noFill/>
          <a:ln>
            <a:noFill/>
          </a:ln>
        </p:spPr>
      </p:pic>
      <p:sp>
        <p:nvSpPr>
          <p:cNvPr id="669" name="Google Shape;669;p92"/>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70" name="Google Shape;670;p92"/>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71" name="Google Shape;671;p92"/>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672" name="Google Shape;672;p92"/>
          <p:cNvSpPr txBox="1"/>
          <p:nvPr/>
        </p:nvSpPr>
        <p:spPr>
          <a:xfrm>
            <a:off x="509925" y="-133025"/>
            <a:ext cx="31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00FFFF"/>
                </a:highlight>
              </a:rPr>
              <a:t>heroku logs --tail</a:t>
            </a:r>
            <a:endParaRPr>
              <a:highlight>
                <a:srgbClr val="00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3"/>
          <p:cNvSpPr txBox="1"/>
          <p:nvPr/>
        </p:nvSpPr>
        <p:spPr>
          <a:xfrm>
            <a:off x="201510" y="999425"/>
            <a:ext cx="84510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900">
                <a:solidFill>
                  <a:schemeClr val="dk1"/>
                </a:solidFill>
                <a:highlight>
                  <a:schemeClr val="lt1"/>
                </a:highlight>
                <a:latin typeface="Helvetica Neue Light"/>
                <a:ea typeface="Helvetica Neue Light"/>
                <a:cs typeface="Helvetica Neue Light"/>
                <a:sym typeface="Helvetica Neue Light"/>
              </a:rPr>
              <a:t>Abrimos el proyecto y vamos a las configuraciones.</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678" name="Google Shape;678;p9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79" name="Google Shape;679;p93"/>
          <p:cNvPicPr preferRelativeResize="0"/>
          <p:nvPr/>
        </p:nvPicPr>
        <p:blipFill>
          <a:blip r:embed="rId4">
            <a:alphaModFix/>
          </a:blip>
          <a:stretch>
            <a:fillRect/>
          </a:stretch>
        </p:blipFill>
        <p:spPr>
          <a:xfrm>
            <a:off x="381000" y="1686125"/>
            <a:ext cx="4378102" cy="2341522"/>
          </a:xfrm>
          <a:prstGeom prst="rect">
            <a:avLst/>
          </a:prstGeom>
          <a:noFill/>
          <a:ln cap="flat" cmpd="sng" w="9525">
            <a:solidFill>
              <a:schemeClr val="dk2"/>
            </a:solidFill>
            <a:prstDash val="solid"/>
            <a:round/>
            <a:headEnd len="sm" w="sm" type="none"/>
            <a:tailEnd len="sm" w="sm" type="none"/>
          </a:ln>
        </p:spPr>
      </p:pic>
      <p:pic>
        <p:nvPicPr>
          <p:cNvPr id="680" name="Google Shape;680;p93"/>
          <p:cNvPicPr preferRelativeResize="0"/>
          <p:nvPr/>
        </p:nvPicPr>
        <p:blipFill>
          <a:blip r:embed="rId5">
            <a:alphaModFix/>
          </a:blip>
          <a:stretch>
            <a:fillRect/>
          </a:stretch>
        </p:blipFill>
        <p:spPr>
          <a:xfrm>
            <a:off x="4454302" y="2295725"/>
            <a:ext cx="4308700" cy="2304404"/>
          </a:xfrm>
          <a:prstGeom prst="rect">
            <a:avLst/>
          </a:prstGeom>
          <a:noFill/>
          <a:ln cap="flat" cmpd="sng" w="9525">
            <a:solidFill>
              <a:schemeClr val="dk2"/>
            </a:solidFill>
            <a:prstDash val="solid"/>
            <a:round/>
            <a:headEnd len="sm" w="sm" type="none"/>
            <a:tailEnd len="sm" w="sm" type="none"/>
          </a:ln>
        </p:spPr>
      </p:pic>
      <p:sp>
        <p:nvSpPr>
          <p:cNvPr id="681" name="Google Shape;681;p93"/>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82" name="Google Shape;682;p93"/>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83" name="Google Shape;683;p93"/>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4"/>
          <p:cNvSpPr txBox="1"/>
          <p:nvPr/>
        </p:nvSpPr>
        <p:spPr>
          <a:xfrm>
            <a:off x="151200" y="914595"/>
            <a:ext cx="8697000" cy="1585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Probamos el proyecto entrando a la ruta configurada anteriormente para </a:t>
            </a:r>
            <a:br>
              <a:rPr lang="en" sz="1800">
                <a:solidFill>
                  <a:schemeClr val="dk1"/>
                </a:solidFill>
                <a:highlight>
                  <a:schemeClr val="lt1"/>
                </a:highlight>
                <a:latin typeface="Helvetica Neue Light"/>
                <a:ea typeface="Helvetica Neue Light"/>
                <a:cs typeface="Helvetica Neue Light"/>
                <a:sym typeface="Helvetica Neue Light"/>
              </a:rPr>
            </a:br>
            <a:r>
              <a:rPr lang="en" sz="1800">
                <a:solidFill>
                  <a:schemeClr val="dk1"/>
                </a:solidFill>
                <a:highlight>
                  <a:schemeClr val="lt1"/>
                </a:highlight>
                <a:latin typeface="Helvetica Neue Light"/>
                <a:ea typeface="Helvetica Neue Light"/>
                <a:cs typeface="Helvetica Neue Light"/>
                <a:sym typeface="Helvetica Neue Light"/>
              </a:rPr>
              <a:t>ver que esté funcionando.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Hacemos un cambio y agregamos la carpeta </a:t>
            </a:r>
            <a:r>
              <a:rPr i="1" lang="en" sz="1800">
                <a:solidFill>
                  <a:schemeClr val="dk1"/>
                </a:solidFill>
                <a:highlight>
                  <a:schemeClr val="lt1"/>
                </a:highlight>
                <a:latin typeface="Helvetica Neue Light"/>
                <a:ea typeface="Helvetica Neue Light"/>
                <a:cs typeface="Helvetica Neue Light"/>
                <a:sym typeface="Helvetica Neue Light"/>
              </a:rPr>
              <a:t>public</a:t>
            </a:r>
            <a:r>
              <a:rPr lang="en" sz="1800">
                <a:solidFill>
                  <a:schemeClr val="dk1"/>
                </a:solidFill>
                <a:highlight>
                  <a:schemeClr val="lt1"/>
                </a:highlight>
                <a:latin typeface="Helvetica Neue Light"/>
                <a:ea typeface="Helvetica Neue Light"/>
                <a:cs typeface="Helvetica Neue Light"/>
                <a:sym typeface="Helvetica Neue Light"/>
              </a:rPr>
              <a:t> chequeando de que esté puesta como tal en el </a:t>
            </a:r>
            <a:r>
              <a:rPr i="1" lang="en" sz="1800">
                <a:solidFill>
                  <a:schemeClr val="dk1"/>
                </a:solidFill>
                <a:highlight>
                  <a:schemeClr val="lt1"/>
                </a:highlight>
                <a:latin typeface="Helvetica Neue Light"/>
                <a:ea typeface="Helvetica Neue Light"/>
                <a:cs typeface="Helvetica Neue Light"/>
                <a:sym typeface="Helvetica Neue Light"/>
              </a:rPr>
              <a:t>server.js.</a:t>
            </a:r>
            <a:endParaRPr i="1" sz="1800">
              <a:solidFill>
                <a:schemeClr val="dk1"/>
              </a:solidFill>
              <a:highlight>
                <a:schemeClr val="lt1"/>
              </a:highlight>
              <a:latin typeface="Helvetica Neue Light"/>
              <a:ea typeface="Helvetica Neue Light"/>
              <a:cs typeface="Helvetica Neue Light"/>
              <a:sym typeface="Helvetica Neue Light"/>
            </a:endParaRPr>
          </a:p>
        </p:txBody>
      </p:sp>
      <p:pic>
        <p:nvPicPr>
          <p:cNvPr id="689" name="Google Shape;689;p9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90" name="Google Shape;690;p94"/>
          <p:cNvPicPr preferRelativeResize="0"/>
          <p:nvPr/>
        </p:nvPicPr>
        <p:blipFill>
          <a:blip r:embed="rId4">
            <a:alphaModFix/>
          </a:blip>
          <a:stretch>
            <a:fillRect/>
          </a:stretch>
        </p:blipFill>
        <p:spPr>
          <a:xfrm>
            <a:off x="381000" y="2448125"/>
            <a:ext cx="4378102" cy="2341522"/>
          </a:xfrm>
          <a:prstGeom prst="rect">
            <a:avLst/>
          </a:prstGeom>
          <a:noFill/>
          <a:ln cap="flat" cmpd="sng" w="9525">
            <a:solidFill>
              <a:schemeClr val="dk2"/>
            </a:solidFill>
            <a:prstDash val="solid"/>
            <a:round/>
            <a:headEnd len="sm" w="sm" type="none"/>
            <a:tailEnd len="sm" w="sm" type="none"/>
          </a:ln>
        </p:spPr>
      </p:pic>
      <p:pic>
        <p:nvPicPr>
          <p:cNvPr id="691" name="Google Shape;691;p94"/>
          <p:cNvPicPr preferRelativeResize="0"/>
          <p:nvPr/>
        </p:nvPicPr>
        <p:blipFill rotWithShape="1">
          <a:blip r:embed="rId5">
            <a:alphaModFix/>
          </a:blip>
          <a:srcRect b="0" l="0" r="15052" t="0"/>
          <a:stretch/>
        </p:blipFill>
        <p:spPr>
          <a:xfrm>
            <a:off x="4987700" y="2600525"/>
            <a:ext cx="3659977" cy="1950700"/>
          </a:xfrm>
          <a:prstGeom prst="rect">
            <a:avLst/>
          </a:prstGeom>
          <a:noFill/>
          <a:ln cap="flat" cmpd="sng" w="9525">
            <a:solidFill>
              <a:schemeClr val="dk2"/>
            </a:solidFill>
            <a:prstDash val="solid"/>
            <a:round/>
            <a:headEnd len="sm" w="sm" type="none"/>
            <a:tailEnd len="sm" w="sm" type="none"/>
          </a:ln>
        </p:spPr>
      </p:pic>
      <p:sp>
        <p:nvSpPr>
          <p:cNvPr id="692" name="Google Shape;692;p94"/>
          <p:cNvSpPr txBox="1"/>
          <p:nvPr/>
        </p:nvSpPr>
        <p:spPr>
          <a:xfrm>
            <a:off x="1180500" y="668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693" name="Google Shape;693;p94"/>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694" name="Google Shape;694;p94"/>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5"/>
          <p:cNvSpPr txBox="1"/>
          <p:nvPr/>
        </p:nvSpPr>
        <p:spPr>
          <a:xfrm>
            <a:off x="151200" y="999425"/>
            <a:ext cx="8451000" cy="11115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Creamos los archivos en la carpeta </a:t>
            </a:r>
            <a:r>
              <a:rPr i="1" lang="en" sz="1900">
                <a:solidFill>
                  <a:schemeClr val="dk1"/>
                </a:solidFill>
                <a:highlight>
                  <a:schemeClr val="lt1"/>
                </a:highlight>
                <a:latin typeface="Helvetica Neue Light"/>
                <a:ea typeface="Helvetica Neue Light"/>
                <a:cs typeface="Helvetica Neue Light"/>
                <a:sym typeface="Helvetica Neue Light"/>
              </a:rPr>
              <a:t>public</a:t>
            </a:r>
            <a:r>
              <a:rPr lang="en" sz="1900">
                <a:solidFill>
                  <a:schemeClr val="dk1"/>
                </a:solidFill>
                <a:highlight>
                  <a:schemeClr val="lt1"/>
                </a:highlight>
                <a:latin typeface="Helvetica Neue Light"/>
                <a:ea typeface="Helvetica Neue Light"/>
                <a:cs typeface="Helvetica Neue Light"/>
                <a:sym typeface="Helvetica Neue Light"/>
              </a:rPr>
              <a:t> (html, css y js) y como hubo cambios, debemos subir nuevamente con el paso 2 de los comandos de Git los cambios al repositorio remoto en Heroku.</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700" name="Google Shape;700;p9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01" name="Google Shape;701;p95"/>
          <p:cNvPicPr preferRelativeResize="0"/>
          <p:nvPr/>
        </p:nvPicPr>
        <p:blipFill rotWithShape="1">
          <a:blip r:embed="rId4">
            <a:alphaModFix/>
          </a:blip>
          <a:srcRect b="0" l="0" r="15368" t="0"/>
          <a:stretch/>
        </p:blipFill>
        <p:spPr>
          <a:xfrm>
            <a:off x="381000" y="2371925"/>
            <a:ext cx="3705226" cy="1982126"/>
          </a:xfrm>
          <a:prstGeom prst="rect">
            <a:avLst/>
          </a:prstGeom>
          <a:noFill/>
          <a:ln cap="flat" cmpd="sng" w="9525">
            <a:solidFill>
              <a:schemeClr val="dk2"/>
            </a:solidFill>
            <a:prstDash val="solid"/>
            <a:round/>
            <a:headEnd len="sm" w="sm" type="none"/>
            <a:tailEnd len="sm" w="sm" type="none"/>
          </a:ln>
        </p:spPr>
      </p:pic>
      <p:pic>
        <p:nvPicPr>
          <p:cNvPr id="702" name="Google Shape;702;p95"/>
          <p:cNvPicPr preferRelativeResize="0"/>
          <p:nvPr/>
        </p:nvPicPr>
        <p:blipFill>
          <a:blip r:embed="rId5">
            <a:alphaModFix/>
          </a:blip>
          <a:stretch>
            <a:fillRect/>
          </a:stretch>
        </p:blipFill>
        <p:spPr>
          <a:xfrm>
            <a:off x="4378102" y="2295725"/>
            <a:ext cx="4308700" cy="2304404"/>
          </a:xfrm>
          <a:prstGeom prst="rect">
            <a:avLst/>
          </a:prstGeom>
          <a:noFill/>
          <a:ln cap="flat" cmpd="sng" w="9525">
            <a:solidFill>
              <a:schemeClr val="dk2"/>
            </a:solidFill>
            <a:prstDash val="solid"/>
            <a:round/>
            <a:headEnd len="sm" w="sm" type="none"/>
            <a:tailEnd len="sm" w="sm" type="none"/>
          </a:ln>
        </p:spPr>
      </p:pic>
      <p:sp>
        <p:nvSpPr>
          <p:cNvPr id="703" name="Google Shape;703;p95"/>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704" name="Google Shape;704;p95"/>
          <p:cNvPicPr preferRelativeResize="0"/>
          <p:nvPr/>
        </p:nvPicPr>
        <p:blipFill>
          <a:blip r:embed="rId6">
            <a:alphaModFix/>
          </a:blip>
          <a:stretch>
            <a:fillRect/>
          </a:stretch>
        </p:blipFill>
        <p:spPr>
          <a:xfrm>
            <a:off x="1460441" y="186291"/>
            <a:ext cx="676475" cy="676475"/>
          </a:xfrm>
          <a:prstGeom prst="rect">
            <a:avLst/>
          </a:prstGeom>
          <a:noFill/>
          <a:ln>
            <a:noFill/>
          </a:ln>
        </p:spPr>
      </p:pic>
      <p:pic>
        <p:nvPicPr>
          <p:cNvPr id="705" name="Google Shape;705;p95"/>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
        <p:nvSpPr>
          <p:cNvPr id="706" name="Google Shape;706;p95"/>
          <p:cNvSpPr txBox="1"/>
          <p:nvPr/>
        </p:nvSpPr>
        <p:spPr>
          <a:xfrm>
            <a:off x="-1973150" y="-144100"/>
            <a:ext cx="3057000" cy="1203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850">
                <a:solidFill>
                  <a:srgbClr val="4FC1FF"/>
                </a:solidFill>
                <a:highlight>
                  <a:srgbClr val="1E1E1E"/>
                </a:highlight>
                <a:latin typeface="Courier New"/>
                <a:ea typeface="Courier New"/>
                <a:cs typeface="Courier New"/>
                <a:sym typeface="Courier New"/>
              </a:rPr>
              <a:t>app</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use</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express</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json</a:t>
            </a:r>
            <a:r>
              <a:rPr lang="en"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50">
                <a:solidFill>
                  <a:srgbClr val="4FC1FF"/>
                </a:solidFill>
                <a:highlight>
                  <a:srgbClr val="1E1E1E"/>
                </a:highlight>
                <a:latin typeface="Courier New"/>
                <a:ea typeface="Courier New"/>
                <a:cs typeface="Courier New"/>
                <a:sym typeface="Courier New"/>
              </a:rPr>
              <a:t>app</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use</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express</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urlencoded</a:t>
            </a:r>
            <a:r>
              <a:rPr lang="en" sz="850">
                <a:solidFill>
                  <a:srgbClr val="D4D4D4"/>
                </a:solidFill>
                <a:highlight>
                  <a:srgbClr val="1E1E1E"/>
                </a:highlight>
                <a:latin typeface="Courier New"/>
                <a:ea typeface="Courier New"/>
                <a:cs typeface="Courier New"/>
                <a:sym typeface="Courier New"/>
              </a:rPr>
              <a:t>({ </a:t>
            </a:r>
            <a:r>
              <a:rPr lang="en" sz="850">
                <a:solidFill>
                  <a:srgbClr val="9CDCFE"/>
                </a:solidFill>
                <a:highlight>
                  <a:srgbClr val="1E1E1E"/>
                </a:highlight>
                <a:latin typeface="Courier New"/>
                <a:ea typeface="Courier New"/>
                <a:cs typeface="Courier New"/>
                <a:sym typeface="Courier New"/>
              </a:rPr>
              <a:t>extended:</a:t>
            </a:r>
            <a:r>
              <a:rPr lang="en" sz="850">
                <a:solidFill>
                  <a:srgbClr val="D4D4D4"/>
                </a:solidFill>
                <a:highlight>
                  <a:srgbClr val="1E1E1E"/>
                </a:highlight>
                <a:latin typeface="Courier New"/>
                <a:ea typeface="Courier New"/>
                <a:cs typeface="Courier New"/>
                <a:sym typeface="Courier New"/>
              </a:rPr>
              <a:t> </a:t>
            </a:r>
            <a:r>
              <a:rPr lang="en" sz="850">
                <a:solidFill>
                  <a:srgbClr val="569CD6"/>
                </a:solidFill>
                <a:highlight>
                  <a:srgbClr val="1E1E1E"/>
                </a:highlight>
                <a:latin typeface="Courier New"/>
                <a:ea typeface="Courier New"/>
                <a:cs typeface="Courier New"/>
                <a:sym typeface="Courier New"/>
              </a:rPr>
              <a:t>true</a:t>
            </a:r>
            <a:r>
              <a:rPr lang="en"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rgbClr val="4FC1FF"/>
                </a:solidFill>
                <a:highlight>
                  <a:srgbClr val="1E1E1E"/>
                </a:highlight>
                <a:latin typeface="Courier New"/>
                <a:ea typeface="Courier New"/>
                <a:cs typeface="Courier New"/>
                <a:sym typeface="Courier New"/>
              </a:rPr>
              <a:t>app</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use</a:t>
            </a:r>
            <a:r>
              <a:rPr lang="en" sz="850">
                <a:solidFill>
                  <a:srgbClr val="D4D4D4"/>
                </a:solidFill>
                <a:highlight>
                  <a:srgbClr val="1E1E1E"/>
                </a:highlight>
                <a:latin typeface="Courier New"/>
                <a:ea typeface="Courier New"/>
                <a:cs typeface="Courier New"/>
                <a:sym typeface="Courier New"/>
              </a:rPr>
              <a:t>(</a:t>
            </a:r>
            <a:r>
              <a:rPr lang="en" sz="850">
                <a:solidFill>
                  <a:srgbClr val="CE9178"/>
                </a:solidFill>
                <a:highlight>
                  <a:srgbClr val="1E1E1E"/>
                </a:highlight>
                <a:latin typeface="Courier New"/>
                <a:ea typeface="Courier New"/>
                <a:cs typeface="Courier New"/>
                <a:sym typeface="Courier New"/>
              </a:rPr>
              <a:t>"/public"</a:t>
            </a:r>
            <a:r>
              <a:rPr lang="en" sz="850">
                <a:solidFill>
                  <a:srgbClr val="D4D4D4"/>
                </a:solidFill>
                <a:highlight>
                  <a:srgbClr val="1E1E1E"/>
                </a:highlight>
                <a:latin typeface="Courier New"/>
                <a:ea typeface="Courier New"/>
                <a:cs typeface="Courier New"/>
                <a:sym typeface="Courier New"/>
              </a:rPr>
              <a:t>, </a:t>
            </a:r>
            <a:r>
              <a:rPr lang="en" sz="850">
                <a:solidFill>
                  <a:srgbClr val="DCDCAA"/>
                </a:solidFill>
                <a:highlight>
                  <a:srgbClr val="1E1E1E"/>
                </a:highlight>
                <a:latin typeface="Courier New"/>
                <a:ea typeface="Courier New"/>
                <a:cs typeface="Courier New"/>
                <a:sym typeface="Courier New"/>
              </a:rPr>
              <a:t>express</a:t>
            </a:r>
            <a:r>
              <a:rPr lang="en" sz="850">
                <a:solidFill>
                  <a:srgbClr val="D4D4D4"/>
                </a:solidFill>
                <a:highlight>
                  <a:srgbClr val="1E1E1E"/>
                </a:highlight>
                <a:latin typeface="Courier New"/>
                <a:ea typeface="Courier New"/>
                <a:cs typeface="Courier New"/>
                <a:sym typeface="Courier New"/>
              </a:rPr>
              <a:t>.</a:t>
            </a:r>
            <a:r>
              <a:rPr lang="en" sz="850">
                <a:solidFill>
                  <a:srgbClr val="DCDCAA"/>
                </a:solidFill>
                <a:highlight>
                  <a:srgbClr val="1E1E1E"/>
                </a:highlight>
                <a:latin typeface="Courier New"/>
                <a:ea typeface="Courier New"/>
                <a:cs typeface="Courier New"/>
                <a:sym typeface="Courier New"/>
              </a:rPr>
              <a:t>static</a:t>
            </a:r>
            <a:r>
              <a:rPr lang="en" sz="850">
                <a:solidFill>
                  <a:srgbClr val="D4D4D4"/>
                </a:solidFill>
                <a:highlight>
                  <a:srgbClr val="1E1E1E"/>
                </a:highlight>
                <a:latin typeface="Courier New"/>
                <a:ea typeface="Courier New"/>
                <a:cs typeface="Courier New"/>
                <a:sym typeface="Courier New"/>
              </a:rPr>
              <a:t>(</a:t>
            </a:r>
            <a:r>
              <a:rPr lang="en" sz="850">
                <a:solidFill>
                  <a:srgbClr val="9CDCFE"/>
                </a:solidFill>
                <a:highlight>
                  <a:srgbClr val="1E1E1E"/>
                </a:highlight>
                <a:latin typeface="Courier New"/>
                <a:ea typeface="Courier New"/>
                <a:cs typeface="Courier New"/>
                <a:sym typeface="Courier New"/>
              </a:rPr>
              <a:t>__dirname</a:t>
            </a:r>
            <a:r>
              <a:rPr lang="en" sz="850">
                <a:solidFill>
                  <a:srgbClr val="D4D4D4"/>
                </a:solidFill>
                <a:highlight>
                  <a:srgbClr val="1E1E1E"/>
                </a:highlight>
                <a:latin typeface="Courier New"/>
                <a:ea typeface="Courier New"/>
                <a:cs typeface="Courier New"/>
                <a:sym typeface="Courier New"/>
              </a:rPr>
              <a:t> + </a:t>
            </a:r>
            <a:r>
              <a:rPr lang="en" sz="850">
                <a:solidFill>
                  <a:srgbClr val="CE9178"/>
                </a:solidFill>
                <a:highlight>
                  <a:srgbClr val="1E1E1E"/>
                </a:highlight>
                <a:latin typeface="Courier New"/>
                <a:ea typeface="Courier New"/>
                <a:cs typeface="Courier New"/>
                <a:sym typeface="Courier New"/>
              </a:rPr>
              <a:t>"/public"</a:t>
            </a:r>
            <a:r>
              <a:rPr lang="en" sz="8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6"/>
          <p:cNvSpPr txBox="1"/>
          <p:nvPr/>
        </p:nvSpPr>
        <p:spPr>
          <a:xfrm>
            <a:off x="227400" y="999425"/>
            <a:ext cx="8451000" cy="7629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Finalmente tenemos implementada nuestra App </a:t>
            </a:r>
            <a:r>
              <a:rPr b="1" i="1" lang="en" sz="1900">
                <a:solidFill>
                  <a:schemeClr val="dk1"/>
                </a:solidFill>
                <a:highlight>
                  <a:schemeClr val="lt1"/>
                </a:highlight>
                <a:latin typeface="Helvetica Neue"/>
                <a:ea typeface="Helvetica Neue"/>
                <a:cs typeface="Helvetica Neue"/>
                <a:sym typeface="Helvetica Neue"/>
              </a:rPr>
              <a:t>serverch </a:t>
            </a:r>
            <a:r>
              <a:rPr lang="en" sz="1900">
                <a:solidFill>
                  <a:schemeClr val="dk1"/>
                </a:solidFill>
                <a:highlight>
                  <a:schemeClr val="lt1"/>
                </a:highlight>
                <a:latin typeface="Helvetica Neue Light"/>
                <a:ea typeface="Helvetica Neue Light"/>
                <a:cs typeface="Helvetica Neue Light"/>
                <a:sym typeface="Helvetica Neue Light"/>
              </a:rPr>
              <a:t>en el servidor online en Heroku.</a:t>
            </a:r>
            <a:endParaRPr i="1" sz="1900">
              <a:solidFill>
                <a:schemeClr val="dk1"/>
              </a:solidFill>
              <a:highlight>
                <a:schemeClr val="lt1"/>
              </a:highlight>
              <a:latin typeface="Helvetica Neue Light"/>
              <a:ea typeface="Helvetica Neue Light"/>
              <a:cs typeface="Helvetica Neue Light"/>
              <a:sym typeface="Helvetica Neue Light"/>
            </a:endParaRPr>
          </a:p>
        </p:txBody>
      </p:sp>
      <p:pic>
        <p:nvPicPr>
          <p:cNvPr id="712" name="Google Shape;712;p9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13" name="Google Shape;713;p96"/>
          <p:cNvPicPr preferRelativeResize="0"/>
          <p:nvPr/>
        </p:nvPicPr>
        <p:blipFill>
          <a:blip r:embed="rId4">
            <a:alphaModFix/>
          </a:blip>
          <a:stretch>
            <a:fillRect/>
          </a:stretch>
        </p:blipFill>
        <p:spPr>
          <a:xfrm>
            <a:off x="381000" y="1914725"/>
            <a:ext cx="4378102" cy="2341522"/>
          </a:xfrm>
          <a:prstGeom prst="rect">
            <a:avLst/>
          </a:prstGeom>
          <a:noFill/>
          <a:ln cap="flat" cmpd="sng" w="9525">
            <a:solidFill>
              <a:schemeClr val="dk2"/>
            </a:solidFill>
            <a:prstDash val="solid"/>
            <a:round/>
            <a:headEnd len="sm" w="sm" type="none"/>
            <a:tailEnd len="sm" w="sm" type="none"/>
          </a:ln>
        </p:spPr>
      </p:pic>
      <p:pic>
        <p:nvPicPr>
          <p:cNvPr id="714" name="Google Shape;714;p96"/>
          <p:cNvPicPr preferRelativeResize="0"/>
          <p:nvPr/>
        </p:nvPicPr>
        <p:blipFill>
          <a:blip r:embed="rId5">
            <a:alphaModFix/>
          </a:blip>
          <a:stretch>
            <a:fillRect/>
          </a:stretch>
        </p:blipFill>
        <p:spPr>
          <a:xfrm>
            <a:off x="4454302" y="2295725"/>
            <a:ext cx="4308700" cy="2304404"/>
          </a:xfrm>
          <a:prstGeom prst="rect">
            <a:avLst/>
          </a:prstGeom>
          <a:noFill/>
          <a:ln cap="flat" cmpd="sng" w="9525">
            <a:solidFill>
              <a:schemeClr val="dk2"/>
            </a:solidFill>
            <a:prstDash val="solid"/>
            <a:round/>
            <a:headEnd len="sm" w="sm" type="none"/>
            <a:tailEnd len="sm" w="sm" type="none"/>
          </a:ln>
        </p:spPr>
      </p:pic>
      <p:sp>
        <p:nvSpPr>
          <p:cNvPr id="715" name="Google Shape;715;p96"/>
          <p:cNvSpPr txBox="1"/>
          <p:nvPr/>
        </p:nvSpPr>
        <p:spPr>
          <a:xfrm>
            <a:off x="1180500" y="1430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Crear una App en Heroku</a:t>
            </a:r>
            <a:endParaRPr i="1" sz="3600">
              <a:solidFill>
                <a:schemeClr val="dk1"/>
              </a:solidFill>
              <a:latin typeface="Anton"/>
              <a:ea typeface="Anton"/>
              <a:cs typeface="Anton"/>
              <a:sym typeface="Anton"/>
            </a:endParaRPr>
          </a:p>
        </p:txBody>
      </p:sp>
      <p:pic>
        <p:nvPicPr>
          <p:cNvPr id="716" name="Google Shape;716;p96"/>
          <p:cNvPicPr preferRelativeResize="0"/>
          <p:nvPr/>
        </p:nvPicPr>
        <p:blipFill>
          <a:blip r:embed="rId6">
            <a:alphaModFix/>
          </a:blip>
          <a:stretch>
            <a:fillRect/>
          </a:stretch>
        </p:blipFill>
        <p:spPr>
          <a:xfrm>
            <a:off x="152391" y="134579"/>
            <a:ext cx="676475" cy="676475"/>
          </a:xfrm>
          <a:prstGeom prst="rect">
            <a:avLst/>
          </a:prstGeom>
          <a:noFill/>
          <a:ln>
            <a:noFill/>
          </a:ln>
        </p:spPr>
      </p:pic>
      <p:pic>
        <p:nvPicPr>
          <p:cNvPr id="717" name="Google Shape;717;p96"/>
          <p:cNvPicPr preferRelativeResize="0"/>
          <p:nvPr/>
        </p:nvPicPr>
        <p:blipFill rotWithShape="1">
          <a:blip r:embed="rId7">
            <a:alphaModFix/>
          </a:blip>
          <a:srcRect b="0" l="0" r="0" t="0"/>
          <a:stretch/>
        </p:blipFill>
        <p:spPr>
          <a:xfrm>
            <a:off x="7532150" y="26371"/>
            <a:ext cx="1634174" cy="63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7"/>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IMPLEMENTAR PROYECTO EN HEROKU</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15 minutos</a:t>
            </a:r>
            <a:endParaRPr i="1" sz="1600">
              <a:latin typeface="Helvetica Neue Light"/>
              <a:ea typeface="Helvetica Neue Light"/>
              <a:cs typeface="Helvetica Neue Light"/>
              <a:sym typeface="Helvetica Neue Light"/>
            </a:endParaRPr>
          </a:p>
        </p:txBody>
      </p:sp>
      <p:pic>
        <p:nvPicPr>
          <p:cNvPr id="723" name="Google Shape;723;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4" name="Google Shape;724;p9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725" name="Google Shape;725;p97"/>
          <p:cNvSpPr txBox="1"/>
          <p:nvPr/>
        </p:nvSpPr>
        <p:spPr>
          <a:xfrm>
            <a:off x="86300" y="4611373"/>
            <a:ext cx="8129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500">
                <a:solidFill>
                  <a:schemeClr val="dk1"/>
                </a:solidFill>
                <a:highlight>
                  <a:schemeClr val="lt1"/>
                </a:highlight>
                <a:latin typeface="Helvetica Neue Light"/>
                <a:ea typeface="Helvetica Neue Light"/>
                <a:cs typeface="Helvetica Neue Light"/>
                <a:sym typeface="Helvetica Neue Light"/>
              </a:rPr>
              <a:t>⚠ Si aún no la tienes, corre a crearte una cuenta en </a:t>
            </a:r>
            <a:r>
              <a:rPr lang="en" sz="1500" u="sng">
                <a:solidFill>
                  <a:schemeClr val="accent5"/>
                </a:solidFill>
                <a:highlight>
                  <a:schemeClr val="lt1"/>
                </a:highlight>
                <a:latin typeface="Helvetica Neue Light"/>
                <a:ea typeface="Helvetica Neue Light"/>
                <a:cs typeface="Helvetica Neue Light"/>
                <a:sym typeface="Helvetica Neue Light"/>
                <a:hlinkClick r:id="rId5">
                  <a:extLst>
                    <a:ext uri="{A12FA001-AC4F-418D-AE19-62706E023703}">
                      <ahyp:hlinkClr val="tx"/>
                    </a:ext>
                  </a:extLst>
                </a:hlinkClick>
              </a:rPr>
              <a:t>Heroku</a:t>
            </a:r>
            <a:r>
              <a:rPr lang="en" sz="1500">
                <a:solidFill>
                  <a:schemeClr val="dk1"/>
                </a:solidFill>
                <a:highlight>
                  <a:schemeClr val="lt1"/>
                </a:highlight>
                <a:latin typeface="Helvetica Neue Light"/>
                <a:ea typeface="Helvetica Neue Light"/>
                <a:cs typeface="Helvetica Neue Light"/>
                <a:sym typeface="Helvetica Neue Light"/>
              </a:rPr>
              <a:t> (</a:t>
            </a:r>
            <a:r>
              <a:rPr i="1" lang="en" sz="1500">
                <a:solidFill>
                  <a:schemeClr val="dk1"/>
                </a:solidFill>
                <a:highlight>
                  <a:schemeClr val="lt1"/>
                </a:highlight>
                <a:latin typeface="Helvetica Neue Light"/>
                <a:ea typeface="Helvetica Neue Light"/>
                <a:cs typeface="Helvetica Neue Light"/>
                <a:sym typeface="Helvetica Neue Light"/>
              </a:rPr>
              <a:t>este desafío lo requiere</a:t>
            </a:r>
            <a:r>
              <a:rPr lang="en"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4"/>
          <p:cNvSpPr txBox="1"/>
          <p:nvPr/>
        </p:nvSpPr>
        <p:spPr>
          <a:xfrm>
            <a:off x="379800" y="1294575"/>
            <a:ext cx="8232000" cy="3075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300"/>
              </a:spcBef>
              <a:spcAft>
                <a:spcPts val="0"/>
              </a:spcAft>
              <a:buNone/>
            </a:pPr>
            <a:r>
              <a:rPr lang="en" sz="1600">
                <a:solidFill>
                  <a:schemeClr val="dk1"/>
                </a:solidFill>
                <a:highlight>
                  <a:schemeClr val="lt1"/>
                </a:highlight>
                <a:latin typeface="Helvetica Neue Light"/>
                <a:ea typeface="Helvetica Neue Light"/>
                <a:cs typeface="Helvetica Neue Light"/>
                <a:sym typeface="Helvetica Neue Light"/>
              </a:rPr>
              <a:t>A lo largo del tiempo ha habido varias mejoras sobre cómo manejar estas versiones, llegando a lo que hoy se conoce como </a:t>
            </a:r>
            <a:r>
              <a:rPr b="1" lang="en" sz="1600">
                <a:solidFill>
                  <a:schemeClr val="dk1"/>
                </a:solidFill>
                <a:highlight>
                  <a:schemeClr val="lt1"/>
                </a:highlight>
                <a:latin typeface="Helvetica Neue"/>
                <a:ea typeface="Helvetica Neue"/>
                <a:cs typeface="Helvetica Neue"/>
                <a:sym typeface="Helvetica Neue"/>
              </a:rPr>
              <a:t>Sistemas de Control de Versiones Distribuidos</a:t>
            </a:r>
            <a:r>
              <a:rPr lang="en"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1000"/>
              </a:spcBef>
              <a:spcAft>
                <a:spcPts val="0"/>
              </a:spcAft>
              <a:buNone/>
            </a:pPr>
            <a:r>
              <a:rPr lang="en" sz="1600">
                <a:solidFill>
                  <a:schemeClr val="dk1"/>
                </a:solidFill>
                <a:highlight>
                  <a:srgbClr val="00FFFF"/>
                </a:highlight>
                <a:latin typeface="Helvetica Neue Light"/>
                <a:ea typeface="Helvetica Neue Light"/>
                <a:cs typeface="Helvetica Neue Light"/>
                <a:sym typeface="Helvetica Neue Light"/>
              </a:rPr>
              <a:t>Su idea parte de que cada desarrollador de un proyecto tenga una copia local de todo el proyecto. </a:t>
            </a:r>
            <a:r>
              <a:rPr lang="en" sz="1600">
                <a:solidFill>
                  <a:schemeClr val="dk1"/>
                </a:solidFill>
                <a:highlight>
                  <a:schemeClr val="lt1"/>
                </a:highlight>
                <a:latin typeface="Helvetica Neue Light"/>
                <a:ea typeface="Helvetica Neue Light"/>
                <a:cs typeface="Helvetica Neue Light"/>
                <a:sym typeface="Helvetica Neue Light"/>
              </a:rPr>
              <a:t>De esta manera se construye una red distribuida de repositorios, en la que </a:t>
            </a:r>
            <a:r>
              <a:rPr lang="en" sz="1600">
                <a:solidFill>
                  <a:schemeClr val="dk1"/>
                </a:solidFill>
                <a:highlight>
                  <a:srgbClr val="00FFFF"/>
                </a:highlight>
                <a:latin typeface="Helvetica Neue Light"/>
                <a:ea typeface="Helvetica Neue Light"/>
                <a:cs typeface="Helvetica Neue Light"/>
                <a:sym typeface="Helvetica Neue Light"/>
              </a:rPr>
              <a:t>cada desarrollador puede trabajar de manera aislada pero teniendo un mecanismo de resolución de conflictos mucho mejor que en versiones anteriores.</a:t>
            </a:r>
            <a:endParaRPr sz="1600">
              <a:solidFill>
                <a:schemeClr val="dk1"/>
              </a:solidFill>
              <a:highlight>
                <a:srgbClr val="00FFFF"/>
              </a:highlight>
              <a:latin typeface="Helvetica Neue Light"/>
              <a:ea typeface="Helvetica Neue Light"/>
              <a:cs typeface="Helvetica Neue Light"/>
              <a:sym typeface="Helvetica Neue Light"/>
            </a:endParaRPr>
          </a:p>
          <a:p>
            <a:pPr indent="-330200" lvl="0" marL="457200" rtl="0" algn="l">
              <a:spcBef>
                <a:spcPts val="1300"/>
              </a:spcBef>
              <a:spcAft>
                <a:spcPts val="1000"/>
              </a:spcAft>
              <a:buClr>
                <a:srgbClr val="3CEFAB"/>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Al no existir un repositorio central, cada desarrollador puede trabajar a su propio ritmo, almacenar los cambios a nivel local y mezclar los conflictos que se presenten sólo cuando se requiera. </a:t>
            </a:r>
            <a:endParaRPr sz="1600">
              <a:solidFill>
                <a:schemeClr val="dk1"/>
              </a:solidFill>
              <a:highlight>
                <a:srgbClr val="00FFFF"/>
              </a:highlight>
              <a:latin typeface="Helvetica Neue Light"/>
              <a:ea typeface="Helvetica Neue Light"/>
              <a:cs typeface="Helvetica Neue Light"/>
              <a:sym typeface="Helvetica Neue Light"/>
            </a:endParaRPr>
          </a:p>
        </p:txBody>
      </p:sp>
      <p:sp>
        <p:nvSpPr>
          <p:cNvPr id="185" name="Google Shape;185;p44"/>
          <p:cNvSpPr txBox="1"/>
          <p:nvPr/>
        </p:nvSpPr>
        <p:spPr>
          <a:xfrm>
            <a:off x="1180500" y="3147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¿De qué se trata?</a:t>
            </a:r>
            <a:endParaRPr i="1" sz="3600">
              <a:latin typeface="Anton"/>
              <a:ea typeface="Anton"/>
              <a:cs typeface="Anton"/>
              <a:sym typeface="Anton"/>
            </a:endParaRPr>
          </a:p>
        </p:txBody>
      </p:sp>
      <p:pic>
        <p:nvPicPr>
          <p:cNvPr id="186" name="Google Shape;186;p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7" name="Google Shape;187;p44"/>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88" name="Google Shape;188;p44"/>
          <p:cNvPicPr preferRelativeResize="0"/>
          <p:nvPr/>
        </p:nvPicPr>
        <p:blipFill>
          <a:blip r:embed="rId5">
            <a:alphaModFix/>
          </a:blip>
          <a:stretch>
            <a:fillRect/>
          </a:stretch>
        </p:blipFill>
        <p:spPr>
          <a:xfrm>
            <a:off x="224375" y="131375"/>
            <a:ext cx="831300" cy="831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31" name="Google Shape;731;p98"/>
          <p:cNvSpPr txBox="1"/>
          <p:nvPr/>
        </p:nvSpPr>
        <p:spPr>
          <a:xfrm>
            <a:off x="213900" y="1273875"/>
            <a:ext cx="8259000" cy="2915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Helvetica Neue Light"/>
              <a:buAutoNum type="arabicPeriod"/>
            </a:pPr>
            <a:r>
              <a:rPr lang="en" sz="1700">
                <a:solidFill>
                  <a:schemeClr val="dk1"/>
                </a:solidFill>
                <a:highlight>
                  <a:schemeClr val="lt1"/>
                </a:highlight>
                <a:latin typeface="Helvetica Neue Light"/>
                <a:ea typeface="Helvetica Neue Light"/>
                <a:cs typeface="Helvetica Neue Light"/>
                <a:sym typeface="Helvetica Neue Light"/>
              </a:rPr>
              <a:t>Crea un proyecto de Node.js en Heroku.com utilizando un nombre disponible.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AutoNum type="arabicPeriod"/>
            </a:pPr>
            <a:r>
              <a:rPr lang="en" sz="1700">
                <a:solidFill>
                  <a:schemeClr val="dk1"/>
                </a:solidFill>
                <a:highlight>
                  <a:schemeClr val="lt1"/>
                </a:highlight>
                <a:latin typeface="Helvetica Neue Light"/>
                <a:ea typeface="Helvetica Neue Light"/>
                <a:cs typeface="Helvetica Neue Light"/>
                <a:sym typeface="Helvetica Neue Light"/>
              </a:rPr>
              <a:t>Clona el proyecto en el ámbito local dentro de una carpeta con el mismo nombre.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AutoNum type="arabicPeriod"/>
            </a:pPr>
            <a:r>
              <a:rPr lang="en" sz="1700">
                <a:solidFill>
                  <a:schemeClr val="dk1"/>
                </a:solidFill>
                <a:highlight>
                  <a:schemeClr val="lt1"/>
                </a:highlight>
                <a:latin typeface="Helvetica Neue Light"/>
                <a:ea typeface="Helvetica Neue Light"/>
                <a:cs typeface="Helvetica Neue Light"/>
                <a:sym typeface="Helvetica Neue Light"/>
              </a:rPr>
              <a:t>Copia el código del servidor realizado en el desafío anterior dentro de esta carpeta (todo menos la carpeta .git, incluyendo .gitignore). </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AutoNum type="arabicPeriod"/>
            </a:pPr>
            <a:r>
              <a:rPr lang="en" sz="1700">
                <a:solidFill>
                  <a:schemeClr val="dk1"/>
                </a:solidFill>
                <a:highlight>
                  <a:schemeClr val="lt1"/>
                </a:highlight>
                <a:latin typeface="Helvetica Neue Light"/>
                <a:ea typeface="Helvetica Neue Light"/>
                <a:cs typeface="Helvetica Neue Light"/>
                <a:sym typeface="Helvetica Neue Light"/>
              </a:rPr>
              <a:t>Reforma el título h1 en el html para que diga: 'Proyecto Node.js en Heroku.com'.</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rPr lang="en" sz="1500">
                <a:solidFill>
                  <a:schemeClr val="dk1"/>
                </a:solidFill>
                <a:highlight>
                  <a:schemeClr val="lt1"/>
                </a:highlight>
                <a:latin typeface="Helvetica Neue Light"/>
                <a:ea typeface="Helvetica Neue Light"/>
                <a:cs typeface="Helvetica Neue Light"/>
                <a:sym typeface="Helvetica Neue Light"/>
              </a:rPr>
              <a:t>👉 No olvides que el puerto de escucha que ofrece Heroku se encuentra disponible en process.env.PORT. El proyecto debe permitir seguir trabajando en local en el puerto 8080.</a:t>
            </a:r>
            <a:endParaRPr sz="1500">
              <a:solidFill>
                <a:schemeClr val="dk1"/>
              </a:solidFill>
              <a:highlight>
                <a:schemeClr val="lt1"/>
              </a:highlight>
              <a:latin typeface="Helvetica Neue Light"/>
              <a:ea typeface="Helvetica Neue Light"/>
              <a:cs typeface="Helvetica Neue Light"/>
              <a:sym typeface="Helvetica Neue Light"/>
            </a:endParaRPr>
          </a:p>
        </p:txBody>
      </p:sp>
      <p:pic>
        <p:nvPicPr>
          <p:cNvPr id="732" name="Google Shape;732;p98"/>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733" name="Google Shape;733;p98"/>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800">
                <a:latin typeface="Anton"/>
                <a:ea typeface="Anton"/>
                <a:cs typeface="Anton"/>
                <a:sym typeface="Anton"/>
              </a:rPr>
              <a:t>Implementar proyecto en Heroku</a:t>
            </a:r>
            <a:endParaRPr i="1" sz="3700">
              <a:latin typeface="Helvetica Neue Light"/>
              <a:ea typeface="Helvetica Neue Light"/>
              <a:cs typeface="Helvetica Neue Light"/>
              <a:sym typeface="Helvetica Neue Light"/>
            </a:endParaRPr>
          </a:p>
        </p:txBody>
      </p:sp>
      <p:sp>
        <p:nvSpPr>
          <p:cNvPr id="734" name="Google Shape;734;p98"/>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9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40" name="Google Shape;740;p99"/>
          <p:cNvSpPr txBox="1"/>
          <p:nvPr/>
        </p:nvSpPr>
        <p:spPr>
          <a:xfrm>
            <a:off x="137700" y="1121475"/>
            <a:ext cx="8540700" cy="3564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Realiza los pasos correspondientes para agregar este código al repo local clonado de Heroku para luego subirlo a Heroku.com</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Comprueba que el servidor funcione correctamente en la nube a través de la url que provee Heroku para este proyecto.</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Agrega una ruta get '/info' que devuelva el mensaje 'Puerto de escucha: ' con el puerto de escucha de node.js. Probar la funcionalidad en forma local.</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Ejecuta los comandos correspondientes para subir esta nueva versión a Heroku.</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Comprueba en la nube la información suministrada por la ruta '/info' verificando que el puerto de escucha sea diferente al puerto 8080 local.</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1000"/>
              </a:spcBef>
              <a:spcAft>
                <a:spcPts val="100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Revisa los logs de la aplicación en forma local, comprobando que el mensaje inicial del puerto de escucha del servidor (con console.log) coincida con el de la ruta info.</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741" name="Google Shape;741;p99"/>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742" name="Google Shape;742;p99"/>
          <p:cNvSpPr txBox="1"/>
          <p:nvPr/>
        </p:nvSpPr>
        <p:spPr>
          <a:xfrm>
            <a:off x="290100" y="1524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800">
                <a:latin typeface="Anton"/>
                <a:ea typeface="Anton"/>
                <a:cs typeface="Anton"/>
                <a:sym typeface="Anton"/>
              </a:rPr>
              <a:t>Implementar proyecto en Heroku</a:t>
            </a:r>
            <a:endParaRPr i="1" sz="3700">
              <a:latin typeface="Helvetica Neue Light"/>
              <a:ea typeface="Helvetica Neue Light"/>
              <a:cs typeface="Helvetica Neue Light"/>
              <a:sym typeface="Helvetica Neue Light"/>
            </a:endParaRPr>
          </a:p>
        </p:txBody>
      </p:sp>
      <p:sp>
        <p:nvSpPr>
          <p:cNvPr id="743" name="Google Shape;743;p99"/>
          <p:cNvSpPr txBox="1"/>
          <p:nvPr/>
        </p:nvSpPr>
        <p:spPr>
          <a:xfrm>
            <a:off x="304800" y="7030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7" name="Shape 747"/>
        <p:cNvGrpSpPr/>
        <p:nvPr/>
      </p:nvGrpSpPr>
      <p:grpSpPr>
        <a:xfrm>
          <a:off x="0" y="0"/>
          <a:ext cx="0" cy="0"/>
          <a:chOff x="0" y="0"/>
          <a:chExt cx="0" cy="0"/>
        </a:xfrm>
      </p:grpSpPr>
      <p:sp>
        <p:nvSpPr>
          <p:cNvPr id="748" name="Google Shape;748;p10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749" name="Google Shape;749;p100"/>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3" name="Shape 753"/>
        <p:cNvGrpSpPr/>
        <p:nvPr/>
      </p:nvGrpSpPr>
      <p:grpSpPr>
        <a:xfrm>
          <a:off x="0" y="0"/>
          <a:ext cx="0" cy="0"/>
          <a:chOff x="0" y="0"/>
          <a:chExt cx="0" cy="0"/>
        </a:xfrm>
      </p:grpSpPr>
      <p:sp>
        <p:nvSpPr>
          <p:cNvPr id="754" name="Google Shape;754;p101"/>
          <p:cNvSpPr txBox="1"/>
          <p:nvPr/>
        </p:nvSpPr>
        <p:spPr>
          <a:xfrm>
            <a:off x="1956450" y="7196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755" name="Google Shape;755;p101"/>
          <p:cNvSpPr txBox="1"/>
          <p:nvPr/>
        </p:nvSpPr>
        <p:spPr>
          <a:xfrm>
            <a:off x="2104200" y="1632575"/>
            <a:ext cx="55494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 sz="1800">
                <a:solidFill>
                  <a:srgbClr val="E0FF00"/>
                </a:solidFill>
                <a:latin typeface="Helvetica Neue Light"/>
                <a:ea typeface="Helvetica Neue Light"/>
                <a:cs typeface="Helvetica Neue Light"/>
                <a:sym typeface="Helvetica Neue Light"/>
              </a:rPr>
              <a:t>Control de versiones, Git y todos sus comandos.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 sz="1800">
                <a:solidFill>
                  <a:srgbClr val="E0FF00"/>
                </a:solidFill>
                <a:latin typeface="Helvetica Neue Light"/>
                <a:ea typeface="Helvetica Neue Light"/>
                <a:cs typeface="Helvetica Neue Light"/>
                <a:sym typeface="Helvetica Neue Light"/>
              </a:rPr>
              <a:t>Qué es PaaS.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 sz="1800">
                <a:solidFill>
                  <a:srgbClr val="E0FF00"/>
                </a:solidFill>
                <a:latin typeface="Helvetica Neue Light"/>
                <a:ea typeface="Helvetica Neue Light"/>
                <a:cs typeface="Helvetica Neue Light"/>
                <a:sym typeface="Helvetica Neue Light"/>
              </a:rPr>
              <a:t>Cómo implementar proyectos en Heroku.</a:t>
            </a:r>
            <a:endParaRPr sz="18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9" name="Shape 759"/>
        <p:cNvGrpSpPr/>
        <p:nvPr/>
      </p:nvGrpSpPr>
      <p:grpSpPr>
        <a:xfrm>
          <a:off x="0" y="0"/>
          <a:ext cx="0" cy="0"/>
          <a:chOff x="0" y="0"/>
          <a:chExt cx="0" cy="0"/>
        </a:xfrm>
      </p:grpSpPr>
      <p:sp>
        <p:nvSpPr>
          <p:cNvPr id="760" name="Google Shape;760;p102"/>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761" name="Google Shape;761;p102"/>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65" name="Shape 765"/>
        <p:cNvGrpSpPr/>
        <p:nvPr/>
      </p:nvGrpSpPr>
      <p:grpSpPr>
        <a:xfrm>
          <a:off x="0" y="0"/>
          <a:ext cx="0" cy="0"/>
          <a:chOff x="0" y="0"/>
          <a:chExt cx="0" cy="0"/>
        </a:xfrm>
      </p:grpSpPr>
      <p:sp>
        <p:nvSpPr>
          <p:cNvPr id="766" name="Google Shape;766;p10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767" name="Google Shape;767;p10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5"/>
          <p:cNvSpPr txBox="1"/>
          <p:nvPr/>
        </p:nvSpPr>
        <p:spPr>
          <a:xfrm>
            <a:off x="128625" y="1390975"/>
            <a:ext cx="8030100" cy="2154300"/>
          </a:xfrm>
          <a:prstGeom prst="rect">
            <a:avLst/>
          </a:prstGeom>
          <a:noFill/>
          <a:ln>
            <a:noFill/>
          </a:ln>
        </p:spPr>
        <p:txBody>
          <a:bodyPr anchorCtr="0" anchor="t" bIns="91425" lIns="91425" spcFirstLastPara="1" rIns="91425" wrap="square" tIns="91425">
            <a:noAutofit/>
          </a:bodyPr>
          <a:lstStyle/>
          <a:p>
            <a:pPr indent="-355600" lvl="1" marL="914400" rtl="0" algn="l">
              <a:lnSpc>
                <a:spcPct val="100000"/>
              </a:lnSpc>
              <a:spcBef>
                <a:spcPts val="0"/>
              </a:spcBef>
              <a:spcAft>
                <a:spcPts val="0"/>
              </a:spcAft>
              <a:buClr>
                <a:srgbClr val="3CEFAB"/>
              </a:buClr>
              <a:buSzPts val="2000"/>
              <a:buFont typeface="Helvetica Neue Light"/>
              <a:buChar char="○"/>
            </a:pPr>
            <a:r>
              <a:rPr lang="en" sz="1800">
                <a:solidFill>
                  <a:schemeClr val="dk1"/>
                </a:solidFill>
                <a:highlight>
                  <a:srgbClr val="00FFFF"/>
                </a:highlight>
                <a:latin typeface="Helvetica Neue Light"/>
                <a:ea typeface="Helvetica Neue Light"/>
                <a:cs typeface="Helvetica Neue Light"/>
                <a:sym typeface="Helvetica Neue Light"/>
              </a:rPr>
              <a:t>Podemos volver a cualquier</a:t>
            </a:r>
            <a:r>
              <a:rPr b="1" lang="en" sz="1800">
                <a:solidFill>
                  <a:schemeClr val="dk1"/>
                </a:solidFill>
                <a:highlight>
                  <a:srgbClr val="00FFFF"/>
                </a:highlight>
                <a:latin typeface="Helvetica Neue"/>
                <a:ea typeface="Helvetica Neue"/>
                <a:cs typeface="Helvetica Neue"/>
                <a:sym typeface="Helvetica Neue"/>
              </a:rPr>
              <a:t> estado anterior</a:t>
            </a:r>
            <a:r>
              <a:rPr lang="en" sz="1800">
                <a:solidFill>
                  <a:schemeClr val="dk1"/>
                </a:solidFill>
                <a:highlight>
                  <a:srgbClr val="00FFFF"/>
                </a:highlight>
                <a:latin typeface="Helvetica Neue Light"/>
                <a:ea typeface="Helvetica Neue Light"/>
                <a:cs typeface="Helvetica Neue Light"/>
                <a:sym typeface="Helvetica Neue Light"/>
              </a:rPr>
              <a:t> de nuestro proyecto.</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1" marL="914400" rtl="0" algn="l">
              <a:lnSpc>
                <a:spcPct val="100000"/>
              </a:lnSpc>
              <a:spcBef>
                <a:spcPts val="2000"/>
              </a:spcBef>
              <a:spcAft>
                <a:spcPts val="0"/>
              </a:spcAft>
              <a:buClr>
                <a:srgbClr val="3CEFAB"/>
              </a:buClr>
              <a:buSzPts val="1800"/>
              <a:buFont typeface="Helvetica Neue Light"/>
              <a:buChar char="○"/>
            </a:pPr>
            <a:r>
              <a:rPr lang="en" sz="1800">
                <a:solidFill>
                  <a:schemeClr val="dk1"/>
                </a:solidFill>
                <a:highlight>
                  <a:srgbClr val="00FFFF"/>
                </a:highlight>
                <a:latin typeface="Helvetica Neue Light"/>
                <a:ea typeface="Helvetica Neue Light"/>
                <a:cs typeface="Helvetica Neue Light"/>
                <a:sym typeface="Helvetica Neue Light"/>
              </a:rPr>
              <a:t>Podemos tener una historia de cuáles fueron los cambios en el tiempo.</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1" marL="914400" rtl="0" algn="l">
              <a:lnSpc>
                <a:spcPct val="100000"/>
              </a:lnSpc>
              <a:spcBef>
                <a:spcPts val="2000"/>
              </a:spcBef>
              <a:spcAft>
                <a:spcPts val="0"/>
              </a:spcAft>
              <a:buClr>
                <a:srgbClr val="3CEFAB"/>
              </a:buClr>
              <a:buSzPts val="1800"/>
              <a:buFont typeface="Helvetica Neue Light"/>
              <a:buChar char="○"/>
            </a:pPr>
            <a:r>
              <a:rPr lang="en" sz="1800">
                <a:solidFill>
                  <a:schemeClr val="dk1"/>
                </a:solidFill>
                <a:highlight>
                  <a:srgbClr val="00FFFF"/>
                </a:highlight>
                <a:latin typeface="Helvetica Neue Light"/>
                <a:ea typeface="Helvetica Neue Light"/>
                <a:cs typeface="Helvetica Neue Light"/>
                <a:sym typeface="Helvetica Neue Light"/>
              </a:rPr>
              <a:t>Sobre estos podremos saber</a:t>
            </a:r>
            <a:r>
              <a:rPr b="1" lang="en" sz="1800">
                <a:solidFill>
                  <a:schemeClr val="dk1"/>
                </a:solidFill>
                <a:highlight>
                  <a:srgbClr val="00FFFF"/>
                </a:highlight>
                <a:latin typeface="Helvetica Neue"/>
                <a:ea typeface="Helvetica Neue"/>
                <a:cs typeface="Helvetica Neue"/>
                <a:sym typeface="Helvetica Neue"/>
              </a:rPr>
              <a:t> cuándo, cómo y quién</a:t>
            </a:r>
            <a:r>
              <a:rPr lang="en" sz="1800">
                <a:solidFill>
                  <a:schemeClr val="dk1"/>
                </a:solidFill>
                <a:highlight>
                  <a:srgbClr val="00FFFF"/>
                </a:highlight>
                <a:latin typeface="Helvetica Neue Light"/>
                <a:ea typeface="Helvetica Neue Light"/>
                <a:cs typeface="Helvetica Neue Light"/>
                <a:sym typeface="Helvetica Neue Light"/>
              </a:rPr>
              <a:t> los realizó.</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1" marL="914400" rtl="0" algn="l">
              <a:lnSpc>
                <a:spcPct val="100000"/>
              </a:lnSpc>
              <a:spcBef>
                <a:spcPts val="2000"/>
              </a:spcBef>
              <a:spcAft>
                <a:spcPts val="0"/>
              </a:spcAft>
              <a:buClr>
                <a:srgbClr val="3CEFAB"/>
              </a:buClr>
              <a:buSzPts val="1800"/>
              <a:buFont typeface="Helvetica Neue Light"/>
              <a:buChar char="○"/>
            </a:pPr>
            <a:r>
              <a:rPr lang="en" sz="1800">
                <a:solidFill>
                  <a:schemeClr val="dk1"/>
                </a:solidFill>
                <a:highlight>
                  <a:srgbClr val="00FFFF"/>
                </a:highlight>
                <a:latin typeface="Helvetica Neue Light"/>
                <a:ea typeface="Helvetica Neue Light"/>
                <a:cs typeface="Helvetica Neue Light"/>
                <a:sym typeface="Helvetica Neue Light"/>
              </a:rPr>
              <a:t>Permite la </a:t>
            </a:r>
            <a:r>
              <a:rPr b="1" lang="en" sz="1800">
                <a:solidFill>
                  <a:schemeClr val="dk1"/>
                </a:solidFill>
                <a:highlight>
                  <a:srgbClr val="00FFFF"/>
                </a:highlight>
                <a:latin typeface="Helvetica Neue"/>
                <a:ea typeface="Helvetica Neue"/>
                <a:cs typeface="Helvetica Neue"/>
                <a:sym typeface="Helvetica Neue"/>
              </a:rPr>
              <a:t>colaboración </a:t>
            </a:r>
            <a:r>
              <a:rPr lang="en" sz="1800">
                <a:solidFill>
                  <a:schemeClr val="dk1"/>
                </a:solidFill>
                <a:highlight>
                  <a:srgbClr val="00FFFF"/>
                </a:highlight>
                <a:latin typeface="Helvetica Neue Light"/>
                <a:ea typeface="Helvetica Neue Light"/>
                <a:cs typeface="Helvetica Neue Light"/>
                <a:sym typeface="Helvetica Neue Light"/>
              </a:rPr>
              <a:t>en un proyecto.</a:t>
            </a:r>
            <a:endParaRPr sz="1800">
              <a:solidFill>
                <a:schemeClr val="dk1"/>
              </a:solidFill>
              <a:highlight>
                <a:srgbClr val="00FFFF"/>
              </a:highlight>
              <a:latin typeface="Helvetica Neue Light"/>
              <a:ea typeface="Helvetica Neue Light"/>
              <a:cs typeface="Helvetica Neue Light"/>
              <a:sym typeface="Helvetica Neue Light"/>
            </a:endParaRPr>
          </a:p>
          <a:p>
            <a:pPr indent="-342900" lvl="1" marL="914400" rtl="0" algn="l">
              <a:lnSpc>
                <a:spcPct val="100000"/>
              </a:lnSpc>
              <a:spcBef>
                <a:spcPts val="2000"/>
              </a:spcBef>
              <a:spcAft>
                <a:spcPts val="2000"/>
              </a:spcAft>
              <a:buClr>
                <a:srgbClr val="3CEFAB"/>
              </a:buClr>
              <a:buSzPts val="1800"/>
              <a:buFont typeface="Helvetica Neue Light"/>
              <a:buChar char="○"/>
            </a:pPr>
            <a:r>
              <a:rPr lang="en" sz="1800">
                <a:solidFill>
                  <a:schemeClr val="dk1"/>
                </a:solidFill>
                <a:highlight>
                  <a:srgbClr val="00FFFF"/>
                </a:highlight>
                <a:latin typeface="Helvetica Neue Light"/>
                <a:ea typeface="Helvetica Neue Light"/>
                <a:cs typeface="Helvetica Neue Light"/>
                <a:sym typeface="Helvetica Neue Light"/>
              </a:rPr>
              <a:t>Permite desarrollar </a:t>
            </a:r>
            <a:r>
              <a:rPr b="1" lang="en" sz="1800">
                <a:solidFill>
                  <a:schemeClr val="dk1"/>
                </a:solidFill>
                <a:highlight>
                  <a:srgbClr val="00FFFF"/>
                </a:highlight>
                <a:latin typeface="Helvetica Neue"/>
                <a:ea typeface="Helvetica Neue"/>
                <a:cs typeface="Helvetica Neue"/>
                <a:sym typeface="Helvetica Neue"/>
              </a:rPr>
              <a:t>versiones </a:t>
            </a:r>
            <a:r>
              <a:rPr lang="en" sz="1800">
                <a:solidFill>
                  <a:schemeClr val="dk1"/>
                </a:solidFill>
                <a:highlight>
                  <a:srgbClr val="00FFFF"/>
                </a:highlight>
                <a:latin typeface="Helvetica Neue Light"/>
                <a:ea typeface="Helvetica Neue Light"/>
                <a:cs typeface="Helvetica Neue Light"/>
                <a:sym typeface="Helvetica Neue Light"/>
              </a:rPr>
              <a:t>de un mismo proyecto a la vez.</a:t>
            </a:r>
            <a:endParaRPr sz="1800">
              <a:solidFill>
                <a:schemeClr val="dk1"/>
              </a:solidFill>
              <a:highlight>
                <a:srgbClr val="00FFFF"/>
              </a:highlight>
              <a:latin typeface="Helvetica Neue Light"/>
              <a:ea typeface="Helvetica Neue Light"/>
              <a:cs typeface="Helvetica Neue Light"/>
              <a:sym typeface="Helvetica Neue Light"/>
            </a:endParaRPr>
          </a:p>
        </p:txBody>
      </p:sp>
      <p:pic>
        <p:nvPicPr>
          <p:cNvPr id="194" name="Google Shape;194;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5" name="Google Shape;195;p45"/>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96" name="Google Shape;196;p45"/>
          <p:cNvSpPr txBox="1"/>
          <p:nvPr/>
        </p:nvSpPr>
        <p:spPr>
          <a:xfrm>
            <a:off x="1346300" y="3238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1000"/>
              </a:spcAft>
              <a:buNone/>
            </a:pPr>
            <a:r>
              <a:rPr b="1" lang="en" sz="1700">
                <a:solidFill>
                  <a:schemeClr val="lt1"/>
                </a:solidFill>
                <a:highlight>
                  <a:srgbClr val="3CEFAB"/>
                </a:highlight>
                <a:latin typeface="Helvetica Neue"/>
                <a:ea typeface="Helvetica Neue"/>
                <a:cs typeface="Helvetica Neue"/>
                <a:sym typeface="Helvetica Neue"/>
              </a:rPr>
              <a:t>Claves de GIT</a:t>
            </a:r>
            <a:r>
              <a:rPr b="1" lang="en" sz="1700">
                <a:solidFill>
                  <a:schemeClr val="lt1"/>
                </a:solidFill>
                <a:highlight>
                  <a:srgbClr val="3CEFAB"/>
                </a:highlight>
                <a:latin typeface="Helvetica Neue"/>
                <a:ea typeface="Helvetica Neue"/>
                <a:cs typeface="Helvetica Neue"/>
                <a:sym typeface="Helvetica Neue"/>
              </a:rPr>
              <a:t>:</a:t>
            </a:r>
            <a:endParaRPr b="1">
              <a:solidFill>
                <a:schemeClr val="lt1"/>
              </a:solidFill>
              <a:highlight>
                <a:srgbClr val="3CEFAB"/>
              </a:highlight>
            </a:endParaRPr>
          </a:p>
        </p:txBody>
      </p:sp>
      <p:pic>
        <p:nvPicPr>
          <p:cNvPr id="197" name="Google Shape;197;p45"/>
          <p:cNvPicPr preferRelativeResize="0"/>
          <p:nvPr/>
        </p:nvPicPr>
        <p:blipFill>
          <a:blip r:embed="rId5">
            <a:alphaModFix/>
          </a:blip>
          <a:stretch>
            <a:fillRect/>
          </a:stretch>
        </p:blipFill>
        <p:spPr>
          <a:xfrm>
            <a:off x="300575" y="131375"/>
            <a:ext cx="831300" cy="83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01" name="Shape 201"/>
        <p:cNvGrpSpPr/>
        <p:nvPr/>
      </p:nvGrpSpPr>
      <p:grpSpPr>
        <a:xfrm>
          <a:off x="0" y="0"/>
          <a:ext cx="0" cy="0"/>
          <a:chOff x="0" y="0"/>
          <a:chExt cx="0" cy="0"/>
        </a:xfrm>
      </p:grpSpPr>
      <p:sp>
        <p:nvSpPr>
          <p:cNvPr id="202" name="Google Shape;202;p46"/>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GIT</a:t>
            </a:r>
            <a:endParaRPr i="1" sz="3600">
              <a:latin typeface="Anton"/>
              <a:ea typeface="Anton"/>
              <a:cs typeface="Anton"/>
              <a:sym typeface="Anton"/>
            </a:endParaRPr>
          </a:p>
        </p:txBody>
      </p:sp>
      <p:pic>
        <p:nvPicPr>
          <p:cNvPr id="203" name="Google Shape;203;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7"/>
          <p:cNvSpPr txBox="1"/>
          <p:nvPr/>
        </p:nvSpPr>
        <p:spPr>
          <a:xfrm>
            <a:off x="827025" y="2285175"/>
            <a:ext cx="7731600" cy="182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300"/>
              </a:spcBef>
              <a:spcAft>
                <a:spcPts val="1000"/>
              </a:spcAft>
              <a:buNone/>
            </a:pPr>
            <a:r>
              <a:rPr b="1" lang="en" sz="2700">
                <a:solidFill>
                  <a:schemeClr val="dk1"/>
                </a:solidFill>
                <a:highlight>
                  <a:schemeClr val="lt1"/>
                </a:highlight>
                <a:latin typeface="Helvetica Neue"/>
                <a:ea typeface="Helvetica Neue"/>
                <a:cs typeface="Helvetica Neue"/>
                <a:sym typeface="Helvetica Neue"/>
              </a:rPr>
              <a:t>Git</a:t>
            </a:r>
            <a:r>
              <a:rPr lang="en" sz="2700">
                <a:solidFill>
                  <a:schemeClr val="dk1"/>
                </a:solidFill>
                <a:highlight>
                  <a:schemeClr val="lt1"/>
                </a:highlight>
                <a:latin typeface="Helvetica Neue Light"/>
                <a:ea typeface="Helvetica Neue Light"/>
                <a:cs typeface="Helvetica Neue Light"/>
                <a:sym typeface="Helvetica Neue Light"/>
              </a:rPr>
              <a:t> es una herramienta para llevar a cabo el control de versiones. Es uno de los sistemas de control de versiones más utilizado.</a:t>
            </a:r>
            <a:endParaRPr sz="2700">
              <a:solidFill>
                <a:schemeClr val="dk1"/>
              </a:solidFill>
              <a:highlight>
                <a:schemeClr val="lt1"/>
              </a:highlight>
              <a:latin typeface="Helvetica Neue Light"/>
              <a:ea typeface="Helvetica Neue Light"/>
              <a:cs typeface="Helvetica Neue Light"/>
              <a:sym typeface="Helvetica Neue Light"/>
            </a:endParaRPr>
          </a:p>
        </p:txBody>
      </p:sp>
      <p:pic>
        <p:nvPicPr>
          <p:cNvPr id="209" name="Google Shape;209;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0" name="Google Shape;210;p47"/>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211" name="Google Shape;211;p47"/>
          <p:cNvPicPr preferRelativeResize="0"/>
          <p:nvPr/>
        </p:nvPicPr>
        <p:blipFill>
          <a:blip r:embed="rId5">
            <a:alphaModFix/>
          </a:blip>
          <a:stretch>
            <a:fillRect/>
          </a:stretch>
        </p:blipFill>
        <p:spPr>
          <a:xfrm>
            <a:off x="2963023" y="636475"/>
            <a:ext cx="2922650" cy="1221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